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6"/>
  </p:notesMasterIdLst>
  <p:handoutMasterIdLst>
    <p:handoutMasterId r:id="rId47"/>
  </p:handoutMasterIdLst>
  <p:sldIdLst>
    <p:sldId id="257" r:id="rId2"/>
    <p:sldId id="319" r:id="rId3"/>
    <p:sldId id="313" r:id="rId4"/>
    <p:sldId id="314" r:id="rId5"/>
    <p:sldId id="316" r:id="rId6"/>
    <p:sldId id="320" r:id="rId7"/>
    <p:sldId id="298" r:id="rId8"/>
    <p:sldId id="321" r:id="rId9"/>
    <p:sldId id="299" r:id="rId10"/>
    <p:sldId id="279" r:id="rId11"/>
    <p:sldId id="296" r:id="rId12"/>
    <p:sldId id="283" r:id="rId13"/>
    <p:sldId id="302" r:id="rId14"/>
    <p:sldId id="303" r:id="rId15"/>
    <p:sldId id="306" r:id="rId16"/>
    <p:sldId id="310" r:id="rId17"/>
    <p:sldId id="305" r:id="rId18"/>
    <p:sldId id="322" r:id="rId19"/>
    <p:sldId id="269" r:id="rId20"/>
    <p:sldId id="272" r:id="rId21"/>
    <p:sldId id="270" r:id="rId22"/>
    <p:sldId id="278" r:id="rId23"/>
    <p:sldId id="323" r:id="rId24"/>
    <p:sldId id="277" r:id="rId25"/>
    <p:sldId id="276" r:id="rId26"/>
    <p:sldId id="274" r:id="rId27"/>
    <p:sldId id="286" r:id="rId28"/>
    <p:sldId id="287" r:id="rId29"/>
    <p:sldId id="288" r:id="rId30"/>
    <p:sldId id="284" r:id="rId31"/>
    <p:sldId id="285" r:id="rId32"/>
    <p:sldId id="289" r:id="rId33"/>
    <p:sldId id="292" r:id="rId34"/>
    <p:sldId id="291" r:id="rId35"/>
    <p:sldId id="293" r:id="rId36"/>
    <p:sldId id="309" r:id="rId37"/>
    <p:sldId id="325" r:id="rId38"/>
    <p:sldId id="324" r:id="rId39"/>
    <p:sldId id="307" r:id="rId40"/>
    <p:sldId id="326" r:id="rId41"/>
    <p:sldId id="266" r:id="rId42"/>
    <p:sldId id="327" r:id="rId43"/>
    <p:sldId id="273" r:id="rId44"/>
    <p:sldId id="328" r:id="rId45"/>
  </p:sldIdLst>
  <p:sldSz cx="9144000" cy="6858000" type="screen4x3"/>
  <p:notesSz cx="6797675" cy="992822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3333FF"/>
    <a:srgbClr val="FF3399"/>
    <a:srgbClr val="044B86"/>
    <a:srgbClr val="0066CC"/>
    <a:srgbClr val="41B5E5"/>
    <a:srgbClr val="3366CC"/>
    <a:srgbClr val="003399"/>
    <a:srgbClr val="0066FF"/>
    <a:srgbClr val="9CD45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27102A9-8310-4765-A935-A1911B00CA55}" styleName="浅色样式 1 - 强调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497" autoAdjust="0"/>
    <p:restoredTop sz="92618" autoAdjust="0"/>
  </p:normalViewPr>
  <p:slideViewPr>
    <p:cSldViewPr snapToGrid="0">
      <p:cViewPr varScale="1">
        <p:scale>
          <a:sx n="104" d="100"/>
          <a:sy n="104" d="100"/>
        </p:scale>
        <p:origin x="218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handoutMaster" Target="handoutMasters/handout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2" Type="http://schemas.openxmlformats.org/officeDocument/2006/relationships/image" Target="../media/image7.wmf"/><Relationship Id="rId1" Type="http://schemas.openxmlformats.org/officeDocument/2006/relationships/image" Target="../media/image6.wmf"/><Relationship Id="rId4" Type="http://schemas.openxmlformats.org/officeDocument/2006/relationships/image" Target="../media/image9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29.wmf"/><Relationship Id="rId2" Type="http://schemas.openxmlformats.org/officeDocument/2006/relationships/image" Target="../media/image28.wmf"/><Relationship Id="rId1" Type="http://schemas.openxmlformats.org/officeDocument/2006/relationships/image" Target="../media/image27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36.wmf"/><Relationship Id="rId2" Type="http://schemas.openxmlformats.org/officeDocument/2006/relationships/image" Target="../media/image35.wmf"/><Relationship Id="rId1" Type="http://schemas.openxmlformats.org/officeDocument/2006/relationships/image" Target="../media/image34.wmf"/><Relationship Id="rId5" Type="http://schemas.openxmlformats.org/officeDocument/2006/relationships/image" Target="../media/image38.wmf"/><Relationship Id="rId4" Type="http://schemas.openxmlformats.org/officeDocument/2006/relationships/image" Target="../media/image37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37.wmf"/><Relationship Id="rId1" Type="http://schemas.openxmlformats.org/officeDocument/2006/relationships/image" Target="../media/image39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44.wmf"/><Relationship Id="rId2" Type="http://schemas.openxmlformats.org/officeDocument/2006/relationships/image" Target="../media/image43.wmf"/><Relationship Id="rId1" Type="http://schemas.openxmlformats.org/officeDocument/2006/relationships/image" Target="../media/image42.wmf"/><Relationship Id="rId6" Type="http://schemas.openxmlformats.org/officeDocument/2006/relationships/image" Target="../media/image47.wmf"/><Relationship Id="rId5" Type="http://schemas.openxmlformats.org/officeDocument/2006/relationships/image" Target="../media/image46.wmf"/><Relationship Id="rId4" Type="http://schemas.openxmlformats.org/officeDocument/2006/relationships/image" Target="../media/image45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8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2" y="1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50445" y="1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12B9C0-E4E0-4638-B5DF-3ED638ECC627}" type="datetimeFigureOut">
              <a:rPr lang="zh-CN" altLang="en-US" smtClean="0"/>
              <a:t>2014/4/3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2" y="9430092"/>
            <a:ext cx="2945659" cy="4981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50445" y="9430092"/>
            <a:ext cx="2945659" cy="4981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57DC24-626B-469C-9484-595F46B495F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879028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2" y="1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50445" y="1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44FCBF-4C9B-41D2-B1E1-0348D5D56976}" type="datetimeFigureOut">
              <a:rPr lang="zh-CN" altLang="en-US" smtClean="0"/>
              <a:t>2014/4/3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63638" y="1239838"/>
            <a:ext cx="4470400" cy="33543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79768" y="4777959"/>
            <a:ext cx="5438140" cy="390924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2" y="9430092"/>
            <a:ext cx="2945659" cy="4981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50445" y="9430092"/>
            <a:ext cx="2945659" cy="4981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DADB34-CB56-455D-A89B-EAD857DBF28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19762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为了探讨热带地区的遥相关特征，对流场进行遥相关分析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DADB34-CB56-455D-A89B-EAD857DBF28B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1930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DADB34-CB56-455D-A89B-EAD857DBF28B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05223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DADB34-CB56-455D-A89B-EAD857DBF28B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78206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DADB34-CB56-455D-A89B-EAD857DBF28B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34662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DADB34-CB56-455D-A89B-EAD857DBF28B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87019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DADB34-CB56-455D-A89B-EAD857DBF28B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61820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DADB34-CB56-455D-A89B-EAD857DBF28B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35947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左边一列为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DADB34-CB56-455D-A89B-EAD857DBF28B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22157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印度洋偶极子是印度洋的海气耦合现象，反应了东南赤道印度洋和西赤道印度洋的</a:t>
            </a:r>
            <a:r>
              <a:rPr lang="en-US" altLang="zh-CN" dirty="0" smtClean="0"/>
              <a:t>SST</a:t>
            </a:r>
            <a:r>
              <a:rPr lang="zh-CN" altLang="en-US" dirty="0" smtClean="0"/>
              <a:t>的跷跷板式振荡。</a:t>
            </a:r>
            <a:r>
              <a:rPr lang="en-US" altLang="zh-CN" dirty="0" err="1" smtClean="0"/>
              <a:t>Cai</a:t>
            </a:r>
            <a:r>
              <a:rPr lang="zh-CN" altLang="en-US" dirty="0" smtClean="0"/>
              <a:t>等研究</a:t>
            </a:r>
            <a:r>
              <a:rPr lang="en-US" altLang="zh-CN" dirty="0" smtClean="0"/>
              <a:t>IOD</a:t>
            </a:r>
            <a:r>
              <a:rPr lang="zh-CN" altLang="en-US" dirty="0" smtClean="0"/>
              <a:t>通过</a:t>
            </a:r>
            <a:r>
              <a:rPr lang="en-US" altLang="zh-CN" dirty="0" smtClean="0"/>
              <a:t>Rossby</a:t>
            </a:r>
            <a:r>
              <a:rPr lang="zh-CN" altLang="en-US" dirty="0" smtClean="0"/>
              <a:t>波列影响澳洲冬季（</a:t>
            </a:r>
            <a:r>
              <a:rPr lang="en-US" altLang="zh-CN" dirty="0" smtClean="0"/>
              <a:t>JJA</a:t>
            </a:r>
            <a:r>
              <a:rPr lang="zh-CN" altLang="en-US" dirty="0" smtClean="0"/>
              <a:t>）降水。但是从定常波数分布上看出，澳洲南侧急流的负绝对涡度经向梯度阻碍了波的南传。因此传统理论在解释中高纬度地区的波传播也存在缺陷。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DADB34-CB56-455D-A89B-EAD857DBF28B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29342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gi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gi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8650" y="1903179"/>
            <a:ext cx="7772400" cy="970224"/>
          </a:xfrm>
        </p:spPr>
        <p:txBody>
          <a:bodyPr anchor="b">
            <a:normAutofit/>
          </a:bodyPr>
          <a:lstStyle>
            <a:lvl1pPr algn="ctr">
              <a:defRPr sz="4800" baseline="0">
                <a:latin typeface="Arial" panose="020B0604020202020204" pitchFamily="34" charset="0"/>
                <a:ea typeface="黑体" panose="02010609060101010101" pitchFamily="49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85850" y="2993735"/>
            <a:ext cx="6858000" cy="775229"/>
          </a:xfrm>
        </p:spPr>
        <p:txBody>
          <a:bodyPr/>
          <a:lstStyle>
            <a:lvl1pPr marL="0" indent="0" algn="ctr">
              <a:buNone/>
              <a:defRPr sz="2400"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84BBE-89EE-4548-B00C-EAD4B2B737A8}" type="datetime1">
              <a:rPr lang="zh-CN" altLang="en-US" smtClean="0"/>
              <a:t>2014/4/3</a:t>
            </a:fld>
            <a:endParaRPr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A0F8C-B68F-46F3-AD02-5C267203431E}" type="slidenum">
              <a:rPr lang="zh-CN" altLang="en-US" smtClean="0"/>
              <a:t>‹#›</a:t>
            </a:fld>
            <a:endParaRPr lang="zh-CN" altLang="en-US" dirty="0"/>
          </a:p>
        </p:txBody>
      </p:sp>
      <p:grpSp>
        <p:nvGrpSpPr>
          <p:cNvPr id="17" name="组合 16"/>
          <p:cNvGrpSpPr/>
          <p:nvPr userDrawn="1"/>
        </p:nvGrpSpPr>
        <p:grpSpPr>
          <a:xfrm>
            <a:off x="490382" y="196790"/>
            <a:ext cx="6236444" cy="684000"/>
            <a:chOff x="490382" y="196790"/>
            <a:chExt cx="6236444" cy="684000"/>
          </a:xfrm>
        </p:grpSpPr>
        <p:pic>
          <p:nvPicPr>
            <p:cNvPr id="7" name="图片 6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0382" y="198061"/>
              <a:ext cx="678017" cy="681458"/>
            </a:xfrm>
            <a:prstGeom prst="rect">
              <a:avLst/>
            </a:prstGeom>
          </p:spPr>
        </p:pic>
        <p:pic>
          <p:nvPicPr>
            <p:cNvPr id="12" name="Picture 6" descr="C:\Documents and Settings\Administrator\桌面\未标题-19.png"/>
            <p:cNvPicPr>
              <a:picLocks noChangeAspect="1" noChangeArrowheads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5458" y="196790"/>
              <a:ext cx="685587" cy="684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13" name="文本框 12"/>
            <p:cNvSpPr txBox="1"/>
            <p:nvPr userDrawn="1"/>
          </p:nvSpPr>
          <p:spPr>
            <a:xfrm>
              <a:off x="2028104" y="246403"/>
              <a:ext cx="469872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b="0" dirty="0" smtClean="0">
                  <a:solidFill>
                    <a:srgbClr val="4674C6"/>
                  </a:solidFill>
                  <a:effectLst/>
                  <a:latin typeface="黑体" panose="02010609060101010101" pitchFamily="49" charset="-122"/>
                  <a:ea typeface="黑体" panose="02010609060101010101" pitchFamily="49" charset="-122"/>
                </a:rPr>
                <a:t>中国科学院大气物理研究所</a:t>
              </a:r>
              <a:endParaRPr lang="en-US" altLang="zh-CN" sz="1600" b="0" dirty="0" smtClean="0">
                <a:solidFill>
                  <a:srgbClr val="4674C6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r>
                <a:rPr lang="zh-CN" altLang="en-US" sz="1600" b="0" dirty="0" smtClean="0">
                  <a:solidFill>
                    <a:srgbClr val="4674C6"/>
                  </a:solidFill>
                  <a:effectLst/>
                  <a:latin typeface="黑体" panose="02010609060101010101" pitchFamily="49" charset="-122"/>
                  <a:ea typeface="黑体" panose="02010609060101010101" pitchFamily="49" charset="-122"/>
                </a:rPr>
                <a:t>大气科学和地球流体力学数值模拟国家重点实验室</a:t>
              </a:r>
              <a:endParaRPr lang="zh-CN" altLang="en-US" sz="1600" b="0" dirty="0">
                <a:solidFill>
                  <a:srgbClr val="4674C6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pic>
        <p:nvPicPr>
          <p:cNvPr id="14" name="Picture 5" descr="20061122005907836"/>
          <p:cNvPicPr>
            <a:picLocks noChangeAspect="1" noChangeArrowheads="1"/>
          </p:cNvPicPr>
          <p:nvPr userDrawn="1"/>
        </p:nvPicPr>
        <p:blipFill>
          <a:blip r:embed="rId4" cstate="print">
            <a:lum contrast="-24000"/>
          </a:blip>
          <a:srcRect/>
          <a:stretch>
            <a:fillRect/>
          </a:stretch>
        </p:blipFill>
        <p:spPr bwMode="auto">
          <a:xfrm rot="660000">
            <a:off x="8052168" y="205539"/>
            <a:ext cx="615592" cy="5956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7478931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ED7EE-C8CD-4B39-824D-CBCF7ED442AD}" type="datetime1">
              <a:rPr lang="zh-CN" altLang="en-US" smtClean="0"/>
              <a:t>2014/4/3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A0F8C-B68F-46F3-AD02-5C26720343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11203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4B95E-1704-464F-B82F-85AC9808CECF}" type="datetime1">
              <a:rPr lang="zh-CN" altLang="en-US" smtClean="0"/>
              <a:t>2014/4/3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A0F8C-B68F-46F3-AD02-5C26720343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172162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19D96-ED02-487A-B760-FAA9768B353D}" type="datetime1">
              <a:rPr lang="zh-CN" altLang="en-US" smtClean="0"/>
              <a:t>2014/4/3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A0F8C-B68F-46F3-AD02-5C26720343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55818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69533"/>
            <a:ext cx="7772400" cy="1185334"/>
          </a:xfrm>
        </p:spPr>
        <p:txBody>
          <a:bodyPr anchor="b">
            <a:noAutofit/>
          </a:bodyPr>
          <a:lstStyle>
            <a:lvl1pPr algn="ctr">
              <a:defRPr sz="4400" b="1" baseline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207029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4A5FD-CDAD-4BAE-A03A-F9623C6F53C0}" type="datetime1">
              <a:rPr lang="zh-CN" altLang="en-US" smtClean="0"/>
              <a:t>2014/4/3</a:t>
            </a:fld>
            <a:endParaRPr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A0F8C-B68F-46F3-AD02-5C267203431E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8" name="组合 7"/>
          <p:cNvGrpSpPr/>
          <p:nvPr userDrawn="1"/>
        </p:nvGrpSpPr>
        <p:grpSpPr>
          <a:xfrm>
            <a:off x="397249" y="277502"/>
            <a:ext cx="6393018" cy="684000"/>
            <a:chOff x="490382" y="195716"/>
            <a:chExt cx="6393018" cy="684000"/>
          </a:xfrm>
        </p:grpSpPr>
        <p:pic>
          <p:nvPicPr>
            <p:cNvPr id="7" name="图片 6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0382" y="213921"/>
              <a:ext cx="640080" cy="643328"/>
            </a:xfrm>
            <a:prstGeom prst="rect">
              <a:avLst/>
            </a:prstGeom>
          </p:spPr>
        </p:pic>
        <p:pic>
          <p:nvPicPr>
            <p:cNvPr id="12" name="Picture 6" descr="C:\Documents and Settings\Administrator\桌面\未标题-19.png"/>
            <p:cNvPicPr>
              <a:picLocks noChangeAspect="1" noChangeArrowheads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13123" y="195716"/>
              <a:ext cx="685587" cy="684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13" name="文本框 12"/>
            <p:cNvSpPr txBox="1"/>
            <p:nvPr userDrawn="1"/>
          </p:nvSpPr>
          <p:spPr>
            <a:xfrm>
              <a:off x="1943434" y="231485"/>
              <a:ext cx="493996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b="0" dirty="0" smtClean="0">
                  <a:solidFill>
                    <a:srgbClr val="4674C6"/>
                  </a:solidFill>
                  <a:effectLst/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</a:rPr>
                <a:t>State Key Laboratory of Numerical Modeling for Atmospheric Sciences and Geophysical Fluid Dynamics (</a:t>
              </a:r>
              <a:r>
                <a:rPr lang="en-US" altLang="zh-CN" sz="1200" b="1" dirty="0" smtClean="0">
                  <a:solidFill>
                    <a:srgbClr val="4674C6"/>
                  </a:solidFill>
                  <a:effectLst/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</a:rPr>
                <a:t>LASG</a:t>
              </a:r>
              <a:r>
                <a:rPr lang="en-US" altLang="zh-CN" sz="1200" b="0" dirty="0" smtClean="0">
                  <a:solidFill>
                    <a:srgbClr val="4674C6"/>
                  </a:solidFill>
                  <a:effectLst/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</a:rPr>
                <a:t>), </a:t>
              </a:r>
            </a:p>
            <a:p>
              <a:r>
                <a:rPr lang="en-US" altLang="zh-CN" sz="1200" b="0" dirty="0" err="1" smtClean="0">
                  <a:solidFill>
                    <a:srgbClr val="4674C6"/>
                  </a:solidFill>
                  <a:effectLst/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</a:rPr>
                <a:t>Institude</a:t>
              </a:r>
              <a:r>
                <a:rPr lang="en-US" altLang="zh-CN" sz="1200" b="0" baseline="0" dirty="0" smtClean="0">
                  <a:solidFill>
                    <a:srgbClr val="4674C6"/>
                  </a:solidFill>
                  <a:effectLst/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</a:rPr>
                <a:t> of Atmospheric Physics (</a:t>
              </a:r>
              <a:r>
                <a:rPr lang="en-US" altLang="zh-CN" sz="1200" b="1" baseline="0" dirty="0" smtClean="0">
                  <a:solidFill>
                    <a:srgbClr val="4674C6"/>
                  </a:solidFill>
                  <a:effectLst/>
                  <a:latin typeface="+mn-lt"/>
                  <a:ea typeface="黑体" panose="02010609060101010101" pitchFamily="49" charset="-122"/>
                  <a:cs typeface="Arial" panose="020B0604020202020204" pitchFamily="34" charset="0"/>
                </a:rPr>
                <a:t>IAP</a:t>
              </a:r>
              <a:r>
                <a:rPr lang="en-US" altLang="zh-CN" sz="1200" b="0" baseline="0" dirty="0" smtClean="0">
                  <a:solidFill>
                    <a:srgbClr val="4674C6"/>
                  </a:solidFill>
                  <a:effectLst/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</a:rPr>
                <a:t>), Chinese Academy of Sciences</a:t>
              </a:r>
              <a:endParaRPr lang="en-US" altLang="zh-CN" sz="1200" b="0" dirty="0" smtClean="0">
                <a:solidFill>
                  <a:srgbClr val="4674C6"/>
                </a:solidFill>
                <a:effectLst/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endParaRPr>
            </a:p>
          </p:txBody>
        </p:sp>
      </p:grpSp>
      <p:pic>
        <p:nvPicPr>
          <p:cNvPr id="14" name="Picture 5" descr="20061122005907836"/>
          <p:cNvPicPr>
            <a:picLocks noChangeAspect="1" noChangeArrowheads="1"/>
          </p:cNvPicPr>
          <p:nvPr userDrawn="1"/>
        </p:nvPicPr>
        <p:blipFill>
          <a:blip r:embed="rId4" cstate="print">
            <a:lum contrast="-24000"/>
          </a:blip>
          <a:srcRect/>
          <a:stretch>
            <a:fillRect/>
          </a:stretch>
        </p:blipFill>
        <p:spPr bwMode="auto">
          <a:xfrm rot="660000">
            <a:off x="8052168" y="205539"/>
            <a:ext cx="615592" cy="5956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4815741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DEB876-F985-4D6B-88CE-85C6A714125E}" type="datetime1">
              <a:rPr lang="zh-CN" altLang="en-US" smtClean="0"/>
              <a:t>2014/4/3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rgbClr val="0000FF"/>
                </a:solidFill>
              </a:rPr>
              <a:t>Atmospheric Science </a:t>
            </a:r>
            <a:fld id="{AB9A0F8C-B68F-46F3-AD02-5C267203431E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457602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E2439-44D7-43A3-A527-596A466E6318}" type="datetime1">
              <a:rPr lang="zh-CN" altLang="en-US" smtClean="0"/>
              <a:t>2014/4/3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A0F8C-B68F-46F3-AD02-5C26720343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64551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64CE5C-A95E-48AB-8A44-C4EC2F07E872}" type="datetime1">
              <a:rPr lang="zh-CN" altLang="en-US" smtClean="0"/>
              <a:t>2014/4/3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A0F8C-B68F-46F3-AD02-5C26720343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63055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42B0B1-C66B-47E0-97AC-B821CF59A29D}" type="datetime1">
              <a:rPr lang="zh-CN" altLang="en-US" smtClean="0"/>
              <a:t>2014/4/3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A0F8C-B68F-46F3-AD02-5C26720343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95678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 userDrawn="1"/>
        </p:nvGrpSpPr>
        <p:grpSpPr>
          <a:xfrm>
            <a:off x="0" y="5772153"/>
            <a:ext cx="10201278" cy="1103311"/>
            <a:chOff x="0" y="5772153"/>
            <a:chExt cx="10201278" cy="1103311"/>
          </a:xfrm>
        </p:grpSpPr>
        <p:sp>
          <p:nvSpPr>
            <p:cNvPr id="6" name="矩形 5"/>
            <p:cNvSpPr/>
            <p:nvPr userDrawn="1"/>
          </p:nvSpPr>
          <p:spPr>
            <a:xfrm>
              <a:off x="0" y="6438264"/>
              <a:ext cx="9143999" cy="437198"/>
            </a:xfrm>
            <a:prstGeom prst="rect">
              <a:avLst/>
            </a:prstGeom>
            <a:solidFill>
              <a:srgbClr val="044B8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7" name="矩形 6"/>
            <p:cNvSpPr/>
            <p:nvPr userDrawn="1"/>
          </p:nvSpPr>
          <p:spPr>
            <a:xfrm>
              <a:off x="0" y="6354762"/>
              <a:ext cx="9144000" cy="91440"/>
            </a:xfrm>
            <a:prstGeom prst="rect">
              <a:avLst/>
            </a:prstGeom>
            <a:solidFill>
              <a:srgbClr val="41B5E5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0" name="直接连接符 9"/>
            <p:cNvCxnSpPr/>
            <p:nvPr userDrawn="1"/>
          </p:nvCxnSpPr>
          <p:spPr>
            <a:xfrm>
              <a:off x="0" y="6347939"/>
              <a:ext cx="8220075" cy="0"/>
            </a:xfrm>
            <a:prstGeom prst="line">
              <a:avLst/>
            </a:prstGeom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弧形 19"/>
            <p:cNvSpPr/>
            <p:nvPr userDrawn="1"/>
          </p:nvSpPr>
          <p:spPr>
            <a:xfrm rot="5400000" flipV="1">
              <a:off x="8604728" y="5278915"/>
              <a:ext cx="1103311" cy="2089788"/>
            </a:xfrm>
            <a:prstGeom prst="arc">
              <a:avLst>
                <a:gd name="adj1" fmla="val 16199995"/>
                <a:gd name="adj2" fmla="val 0"/>
              </a:avLst>
            </a:prstGeom>
            <a:solidFill>
              <a:schemeClr val="bg1"/>
            </a:solidFill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5" name="Picture 6" descr="C:\Documents and Settings\Administrator\桌面\未标题-19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85986" y="6318249"/>
              <a:ext cx="399970" cy="3990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76225"/>
            <a:ext cx="7886700" cy="571500"/>
          </a:xfrm>
        </p:spPr>
        <p:txBody>
          <a:bodyPr>
            <a:noAutofit/>
          </a:bodyPr>
          <a:lstStyle>
            <a:lvl1pPr>
              <a:defRPr sz="3200" b="1" baseline="0">
                <a:solidFill>
                  <a:srgbClr val="044B86"/>
                </a:solidFill>
                <a:latin typeface="Calibri" panose="020F0502020204030204" pitchFamily="34" charset="0"/>
                <a:ea typeface="+mj-ea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29" name="灯片编号占位符 28"/>
          <p:cNvSpPr>
            <a:spLocks noGrp="1"/>
          </p:cNvSpPr>
          <p:nvPr>
            <p:ph type="sldNum" sz="quarter" idx="12"/>
          </p:nvPr>
        </p:nvSpPr>
        <p:spPr>
          <a:xfrm>
            <a:off x="401893" y="6492875"/>
            <a:ext cx="7625713" cy="365125"/>
          </a:xfrm>
        </p:spPr>
        <p:txBody>
          <a:bodyPr/>
          <a:lstStyle>
            <a:lvl1pPr algn="l">
              <a:defRPr b="1">
                <a:solidFill>
                  <a:schemeClr val="bg1"/>
                </a:solidFill>
              </a:defRPr>
            </a:lvl1pPr>
          </a:lstStyle>
          <a:p>
            <a:fld id="{AB9A0F8C-B68F-46F3-AD02-5C267203431E}" type="slidenum">
              <a:rPr lang="zh-CN" altLang="en-US" smtClean="0"/>
              <a:pPr/>
              <a:t>‹#›</a:t>
            </a:fld>
            <a:r>
              <a:rPr lang="zh-CN" altLang="en-US" dirty="0" smtClean="0"/>
              <a:t> </a:t>
            </a:r>
            <a:r>
              <a:rPr lang="en-US" altLang="zh-CN" dirty="0" smtClean="0"/>
              <a:t>| Interhemispheric teleconnection</a:t>
            </a:r>
            <a:endParaRPr lang="zh-CN" altLang="en-US" dirty="0"/>
          </a:p>
        </p:txBody>
      </p:sp>
      <p:pic>
        <p:nvPicPr>
          <p:cNvPr id="30" name="Picture 5" descr="20061122005907836"/>
          <p:cNvPicPr>
            <a:picLocks noChangeAspect="1" noChangeArrowheads="1"/>
          </p:cNvPicPr>
          <p:nvPr userDrawn="1"/>
        </p:nvPicPr>
        <p:blipFill>
          <a:blip r:embed="rId3" cstate="print">
            <a:lum contrast="-24000"/>
          </a:blip>
          <a:srcRect/>
          <a:stretch>
            <a:fillRect/>
          </a:stretch>
        </p:blipFill>
        <p:spPr bwMode="auto">
          <a:xfrm rot="660000">
            <a:off x="8573650" y="6304057"/>
            <a:ext cx="441771" cy="4274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3113296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5606C-7BFC-4721-8BA2-EBD2310CB386}" type="datetime1">
              <a:rPr lang="zh-CN" altLang="en-US" smtClean="0"/>
              <a:t>2014/4/3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3714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D17FE-2D18-4AA2-AA8D-2117615487E5}" type="datetime1">
              <a:rPr lang="zh-CN" altLang="en-US" smtClean="0"/>
              <a:t>2014/4/3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A0F8C-B68F-46F3-AD02-5C26720343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56214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4C3223-2F1C-497C-991F-EC824DC5F4DD}" type="datetime1">
              <a:rPr lang="zh-CN" altLang="en-US" smtClean="0"/>
              <a:t>2014/4/3</a:t>
            </a:fld>
            <a:endParaRPr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9A0F8C-B68F-46F3-AD02-5C267203431E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939307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2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emf"/><Relationship Id="rId4" Type="http://schemas.openxmlformats.org/officeDocument/2006/relationships/image" Target="../media/image20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wmf"/><Relationship Id="rId3" Type="http://schemas.openxmlformats.org/officeDocument/2006/relationships/notesSlide" Target="../notesSlides/notesSlide3.xml"/><Relationship Id="rId7" Type="http://schemas.openxmlformats.org/officeDocument/2006/relationships/oleObject" Target="../embeddings/oleObject6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7.wmf"/><Relationship Id="rId11" Type="http://schemas.openxmlformats.org/officeDocument/2006/relationships/image" Target="../media/image29.wmf"/><Relationship Id="rId5" Type="http://schemas.openxmlformats.org/officeDocument/2006/relationships/oleObject" Target="../embeddings/oleObject5.bin"/><Relationship Id="rId10" Type="http://schemas.openxmlformats.org/officeDocument/2006/relationships/oleObject" Target="../embeddings/oleObject7.bin"/><Relationship Id="rId4" Type="http://schemas.openxmlformats.org/officeDocument/2006/relationships/image" Target="../media/image30.png"/><Relationship Id="rId9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emf"/><Relationship Id="rId4" Type="http://schemas.openxmlformats.org/officeDocument/2006/relationships/image" Target="../media/image32.em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.bin"/><Relationship Id="rId13" Type="http://schemas.openxmlformats.org/officeDocument/2006/relationships/image" Target="../media/image38.wmf"/><Relationship Id="rId3" Type="http://schemas.openxmlformats.org/officeDocument/2006/relationships/image" Target="../media/image18.png"/><Relationship Id="rId7" Type="http://schemas.openxmlformats.org/officeDocument/2006/relationships/image" Target="../media/image35.wmf"/><Relationship Id="rId12" Type="http://schemas.openxmlformats.org/officeDocument/2006/relationships/oleObject" Target="../embeddings/oleObject1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9.bin"/><Relationship Id="rId11" Type="http://schemas.openxmlformats.org/officeDocument/2006/relationships/image" Target="../media/image37.wmf"/><Relationship Id="rId5" Type="http://schemas.openxmlformats.org/officeDocument/2006/relationships/image" Target="../media/image34.wmf"/><Relationship Id="rId10" Type="http://schemas.openxmlformats.org/officeDocument/2006/relationships/oleObject" Target="../embeddings/oleObject11.bin"/><Relationship Id="rId4" Type="http://schemas.openxmlformats.org/officeDocument/2006/relationships/oleObject" Target="../embeddings/oleObject8.bin"/><Relationship Id="rId9" Type="http://schemas.openxmlformats.org/officeDocument/2006/relationships/image" Target="../media/image36.wm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wmf"/><Relationship Id="rId3" Type="http://schemas.openxmlformats.org/officeDocument/2006/relationships/oleObject" Target="../embeddings/oleObject13.bin"/><Relationship Id="rId7" Type="http://schemas.openxmlformats.org/officeDocument/2006/relationships/oleObject" Target="../embeddings/oleObject14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210.png"/><Relationship Id="rId5" Type="http://schemas.openxmlformats.org/officeDocument/2006/relationships/image" Target="../media/image20.png"/><Relationship Id="rId4" Type="http://schemas.openxmlformats.org/officeDocument/2006/relationships/image" Target="../media/image39.w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40.wmf"/><Relationship Id="rId4" Type="http://schemas.openxmlformats.org/officeDocument/2006/relationships/oleObject" Target="../embeddings/oleObject15.bin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wmf"/><Relationship Id="rId13" Type="http://schemas.openxmlformats.org/officeDocument/2006/relationships/oleObject" Target="../embeddings/oleObject21.bin"/><Relationship Id="rId3" Type="http://schemas.openxmlformats.org/officeDocument/2006/relationships/oleObject" Target="../embeddings/oleObject16.bin"/><Relationship Id="rId7" Type="http://schemas.openxmlformats.org/officeDocument/2006/relationships/oleObject" Target="../embeddings/oleObject18.bin"/><Relationship Id="rId12" Type="http://schemas.openxmlformats.org/officeDocument/2006/relationships/image" Target="../media/image46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43.wmf"/><Relationship Id="rId11" Type="http://schemas.openxmlformats.org/officeDocument/2006/relationships/oleObject" Target="../embeddings/oleObject20.bin"/><Relationship Id="rId5" Type="http://schemas.openxmlformats.org/officeDocument/2006/relationships/oleObject" Target="../embeddings/oleObject17.bin"/><Relationship Id="rId10" Type="http://schemas.openxmlformats.org/officeDocument/2006/relationships/image" Target="../media/image45.wmf"/><Relationship Id="rId4" Type="http://schemas.openxmlformats.org/officeDocument/2006/relationships/image" Target="../media/image42.wmf"/><Relationship Id="rId9" Type="http://schemas.openxmlformats.org/officeDocument/2006/relationships/oleObject" Target="../embeddings/oleObject19.bin"/><Relationship Id="rId14" Type="http://schemas.openxmlformats.org/officeDocument/2006/relationships/image" Target="../media/image47.w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50.emf"/><Relationship Id="rId5" Type="http://schemas.openxmlformats.org/officeDocument/2006/relationships/image" Target="../media/image49.emf"/><Relationship Id="rId4" Type="http://schemas.openxmlformats.org/officeDocument/2006/relationships/image" Target="../media/image48.w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4.emf"/><Relationship Id="rId4" Type="http://schemas.openxmlformats.org/officeDocument/2006/relationships/image" Target="../media/image53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58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emf"/><Relationship Id="rId5" Type="http://schemas.openxmlformats.org/officeDocument/2006/relationships/image" Target="../media/image56.emf"/><Relationship Id="rId4" Type="http://schemas.openxmlformats.org/officeDocument/2006/relationships/image" Target="../media/image55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7" Type="http://schemas.openxmlformats.org/officeDocument/2006/relationships/image" Target="../media/image34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23.bin"/><Relationship Id="rId5" Type="http://schemas.openxmlformats.org/officeDocument/2006/relationships/image" Target="../media/image50.emf"/><Relationship Id="rId4" Type="http://schemas.openxmlformats.org/officeDocument/2006/relationships/image" Target="../media/image60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emf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emf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emf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.emf"/><Relationship Id="rId5" Type="http://schemas.openxmlformats.org/officeDocument/2006/relationships/image" Target="../media/image72.jpeg"/><Relationship Id="rId4" Type="http://schemas.openxmlformats.org/officeDocument/2006/relationships/image" Target="../media/image71.jpe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6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em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w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7.wmf"/><Relationship Id="rId5" Type="http://schemas.openxmlformats.org/officeDocument/2006/relationships/oleObject" Target="../embeddings/oleObject2.bin"/><Relationship Id="rId10" Type="http://schemas.openxmlformats.org/officeDocument/2006/relationships/image" Target="../media/image9.wmf"/><Relationship Id="rId4" Type="http://schemas.openxmlformats.org/officeDocument/2006/relationships/image" Target="../media/image6.wmf"/><Relationship Id="rId9" Type="http://schemas.openxmlformats.org/officeDocument/2006/relationships/oleObject" Target="../embeddings/oleObject4.bin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470660"/>
            <a:ext cx="7772400" cy="1484207"/>
          </a:xfrm>
          <a:prstGeom prst="roundRect">
            <a:avLst>
              <a:gd name="adj" fmla="val 5953"/>
            </a:avLst>
          </a:prstGeom>
          <a:solidFill>
            <a:srgbClr val="9CD45E"/>
          </a:solidFill>
          <a:ln>
            <a:solidFill>
              <a:srgbClr val="92D050"/>
            </a:solidFill>
          </a:ln>
        </p:spPr>
        <p:txBody>
          <a:bodyPr>
            <a:normAutofit/>
            <a:scene3d>
              <a:camera prst="orthographicFront"/>
              <a:lightRig rig="threePt" dir="t"/>
            </a:scene3d>
            <a:sp3d extrusionH="57150">
              <a:bevelT w="38100" h="38100" prst="convex"/>
            </a:sp3d>
          </a:bodyPr>
          <a:lstStyle/>
          <a:p>
            <a:pPr>
              <a:lnSpc>
                <a:spcPct val="120000"/>
              </a:lnSpc>
            </a:pPr>
            <a:r>
              <a:rPr lang="en-US" altLang="zh-CN" sz="2200" dirty="0" smtClean="0">
                <a:ln w="9525">
                  <a:solidFill>
                    <a:srgbClr val="002060"/>
                  </a:solidFill>
                  <a:prstDash val="solid"/>
                </a:ln>
                <a:effectLst/>
                <a:latin typeface="+mj-lt"/>
                <a:cs typeface="Times New Roman" panose="02020603050405020304" pitchFamily="18" charset="0"/>
              </a:rPr>
              <a:t>The interhemispheric teleconnection across the critical line through a southerly duct during boreal winter and its dynamics</a:t>
            </a:r>
            <a:endParaRPr lang="zh-CN" altLang="en-US" sz="2200" dirty="0">
              <a:ln w="9525">
                <a:solidFill>
                  <a:srgbClr val="002060"/>
                </a:solidFill>
                <a:prstDash val="solid"/>
              </a:ln>
              <a:effectLst/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889904"/>
            <a:ext cx="6858000" cy="2377545"/>
          </a:xfrm>
        </p:spPr>
        <p:txBody>
          <a:bodyPr>
            <a:normAutofit/>
          </a:bodyPr>
          <a:lstStyle/>
          <a:p>
            <a:r>
              <a:rPr lang="en-US" altLang="zh-CN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Sen Zhao</a:t>
            </a:r>
          </a:p>
          <a:p>
            <a:endParaRPr lang="en-US" altLang="zh-CN" sz="20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supervised by Prof. Jianping Li</a:t>
            </a:r>
          </a:p>
          <a:p>
            <a:r>
              <a:rPr lang="en-US" altLang="zh-CN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                 Dr. Yanjie Li</a:t>
            </a:r>
            <a:endParaRPr lang="en-US" altLang="zh-CN" sz="1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1800" i="1" dirty="0" smtClean="0">
                <a:latin typeface="Arial" panose="020B0604020202020204" pitchFamily="34" charset="0"/>
                <a:cs typeface="Arial" panose="020B0604020202020204" pitchFamily="34" charset="0"/>
              </a:rPr>
              <a:t>2014-04-02</a:t>
            </a:r>
            <a:endParaRPr lang="zh-CN" altLang="en-US" sz="18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A0F8C-B68F-46F3-AD02-5C267203431E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9247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 smtClean="0"/>
              <a:t>Teleconnectivity of 250hPa eddy streamfunction</a:t>
            </a:r>
            <a:endParaRPr lang="zh-CN" altLang="en-US" sz="2800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A0F8C-B68F-46F3-AD02-5C267203431E}" type="slidenum">
              <a:rPr lang="zh-CN" altLang="en-US" smtClean="0"/>
              <a:pPr/>
              <a:t>10</a:t>
            </a:fld>
            <a:r>
              <a:rPr lang="zh-CN" altLang="en-US" smtClean="0"/>
              <a:t> </a:t>
            </a:r>
            <a:r>
              <a:rPr lang="en-US" altLang="zh-CN" smtClean="0"/>
              <a:t>| Interhemispheric teleconnection</a:t>
            </a:r>
            <a:endParaRPr lang="zh-CN" altLang="en-US" dirty="0"/>
          </a:p>
        </p:txBody>
      </p:sp>
      <p:pic>
        <p:nvPicPr>
          <p:cNvPr id="15362" name="图片 2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0254" y="979590"/>
            <a:ext cx="5126414" cy="5043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本框 3"/>
          <p:cNvSpPr txBox="1"/>
          <p:nvPr/>
        </p:nvSpPr>
        <p:spPr>
          <a:xfrm>
            <a:off x="0" y="6023077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Figure 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04578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One-point correlation analysis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A0F8C-B68F-46F3-AD02-5C267203431E}" type="slidenum">
              <a:rPr lang="zh-CN" altLang="en-US" smtClean="0"/>
              <a:pPr/>
              <a:t>11</a:t>
            </a:fld>
            <a:r>
              <a:rPr lang="zh-CN" altLang="en-US" smtClean="0"/>
              <a:t> </a:t>
            </a:r>
            <a:r>
              <a:rPr lang="en-US" altLang="zh-CN" smtClean="0"/>
              <a:t>| Interhemispheric teleconnection</a:t>
            </a:r>
            <a:endParaRPr lang="zh-CN" altLang="en-US" dirty="0"/>
          </a:p>
        </p:txBody>
      </p:sp>
      <p:pic>
        <p:nvPicPr>
          <p:cNvPr id="16386" name="图片 1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1200150"/>
            <a:ext cx="7750300" cy="4422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文本框 4"/>
          <p:cNvSpPr txBox="1"/>
          <p:nvPr/>
        </p:nvSpPr>
        <p:spPr>
          <a:xfrm>
            <a:off x="0" y="6023077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Figure 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26216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276225"/>
            <a:ext cx="8266872" cy="571500"/>
          </a:xfrm>
        </p:spPr>
        <p:txBody>
          <a:bodyPr/>
          <a:lstStyle/>
          <a:p>
            <a:r>
              <a:rPr lang="en-US" altLang="zh-CN" sz="2400" dirty="0" smtClean="0"/>
              <a:t>Definition </a:t>
            </a:r>
            <a:r>
              <a:rPr lang="en-US" altLang="zh-CN" sz="2400" dirty="0"/>
              <a:t>of Southern Africa </a:t>
            </a:r>
            <a:r>
              <a:rPr lang="en-US" altLang="zh-CN" sz="2400" dirty="0" smtClean="0"/>
              <a:t>– Arabian Sea (SAAS</a:t>
            </a:r>
            <a:r>
              <a:rPr lang="en-US" altLang="zh-CN" sz="2400" dirty="0"/>
              <a:t>) teleconnection index </a:t>
            </a:r>
            <a:endParaRPr lang="zh-CN" altLang="en-US" sz="2400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A0F8C-B68F-46F3-AD02-5C267203431E}" type="slidenum">
              <a:rPr lang="zh-CN" altLang="en-US" smtClean="0"/>
              <a:pPr/>
              <a:t>12</a:t>
            </a:fld>
            <a:r>
              <a:rPr lang="zh-CN" altLang="en-US" smtClean="0"/>
              <a:t> </a:t>
            </a:r>
            <a:r>
              <a:rPr lang="en-US" altLang="zh-CN" smtClean="0"/>
              <a:t>| Interhemispheric teleconnection</a:t>
            </a:r>
            <a:endParaRPr lang="zh-CN" altLang="en-US" dirty="0"/>
          </a:p>
        </p:txBody>
      </p:sp>
      <p:pic>
        <p:nvPicPr>
          <p:cNvPr id="17410" name="图片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216" y="2790563"/>
            <a:ext cx="6989567" cy="285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文本框 4"/>
          <p:cNvSpPr txBox="1"/>
          <p:nvPr/>
        </p:nvSpPr>
        <p:spPr>
          <a:xfrm>
            <a:off x="714375" y="1589081"/>
            <a:ext cx="809625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Removing SEA, EU, PNA, WP teleconnections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Removing ENSO</a:t>
            </a: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4575" y="943419"/>
            <a:ext cx="4514850" cy="4572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0" y="6023077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Figure 3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73534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Relationship with tropical convection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A0F8C-B68F-46F3-AD02-5C267203431E}" type="slidenum">
              <a:rPr lang="zh-CN" altLang="en-US" smtClean="0"/>
              <a:pPr/>
              <a:t>13</a:t>
            </a:fld>
            <a:r>
              <a:rPr lang="zh-CN" altLang="en-US" smtClean="0"/>
              <a:t> </a:t>
            </a:r>
            <a:r>
              <a:rPr lang="en-US" altLang="zh-CN" smtClean="0"/>
              <a:t>| Interhemispheric teleconnection</a:t>
            </a:r>
            <a:endParaRPr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4329651" y="4298243"/>
            <a:ext cx="31003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 smtClean="0"/>
              <a:t>Average region </a:t>
            </a:r>
            <a:r>
              <a:rPr lang="en-US" altLang="zh-CN" sz="1200" dirty="0" smtClean="0">
                <a:sym typeface="Wingdings" panose="05000000000000000000" pitchFamily="2" charset="2"/>
              </a:rPr>
              <a:t>(17.5ºS-2.5ºS, 30</a:t>
            </a:r>
            <a:r>
              <a:rPr lang="en-US" altLang="zh-CN" sz="1200" dirty="0">
                <a:sym typeface="Wingdings" panose="05000000000000000000" pitchFamily="2" charset="2"/>
              </a:rPr>
              <a:t>º</a:t>
            </a:r>
            <a:r>
              <a:rPr lang="en-US" altLang="zh-CN" sz="1200" dirty="0" smtClean="0">
                <a:sym typeface="Wingdings" panose="05000000000000000000" pitchFamily="2" charset="2"/>
              </a:rPr>
              <a:t>E-110ºE)</a:t>
            </a:r>
            <a:endParaRPr lang="zh-CN" altLang="en-US" sz="1200" dirty="0"/>
          </a:p>
        </p:txBody>
      </p:sp>
      <p:graphicFrame>
        <p:nvGraphicFramePr>
          <p:cNvPr id="13" name="表格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6614603"/>
              </p:ext>
            </p:extLst>
          </p:nvPr>
        </p:nvGraphicFramePr>
        <p:xfrm>
          <a:off x="4324011" y="2887783"/>
          <a:ext cx="4173516" cy="1341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4400"/>
                <a:gridCol w="814779"/>
                <a:gridCol w="814779"/>
                <a:gridCol w="814779"/>
                <a:gridCol w="814779"/>
              </a:tblGrid>
              <a:tr h="293730">
                <a:tc>
                  <a:txBody>
                    <a:bodyPr/>
                    <a:lstStyle/>
                    <a:p>
                      <a:pPr algn="l"/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dirty="0" smtClean="0">
                          <a:solidFill>
                            <a:srgbClr val="FF3399"/>
                          </a:solidFill>
                        </a:rPr>
                        <a:t>SAASI</a:t>
                      </a:r>
                      <a:endParaRPr lang="zh-CN" altLang="en-US" sz="1600" dirty="0">
                        <a:solidFill>
                          <a:srgbClr val="FF3399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dirty="0" smtClean="0">
                          <a:solidFill>
                            <a:schemeClr val="tx1"/>
                          </a:solidFill>
                        </a:rPr>
                        <a:t>CMAP</a:t>
                      </a:r>
                      <a:endParaRPr lang="zh-CN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dirty="0" smtClean="0">
                          <a:solidFill>
                            <a:srgbClr val="3333FF"/>
                          </a:solidFill>
                        </a:rPr>
                        <a:t>GPCP</a:t>
                      </a:r>
                      <a:endParaRPr lang="zh-CN" altLang="en-US" sz="1600" dirty="0">
                        <a:solidFill>
                          <a:srgbClr val="3333FF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dirty="0" smtClean="0">
                          <a:solidFill>
                            <a:srgbClr val="7030A0"/>
                          </a:solidFill>
                        </a:rPr>
                        <a:t>OLR</a:t>
                      </a:r>
                      <a:endParaRPr lang="zh-CN" altLang="en-US" sz="1600" dirty="0">
                        <a:solidFill>
                          <a:srgbClr val="7030A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6966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b="1" dirty="0" smtClean="0">
                          <a:solidFill>
                            <a:srgbClr val="FF3399"/>
                          </a:solidFill>
                        </a:rPr>
                        <a:t>SAASI</a:t>
                      </a:r>
                      <a:endParaRPr lang="zh-CN" altLang="en-US" sz="1600" b="1" dirty="0">
                        <a:solidFill>
                          <a:srgbClr val="FF3399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600" b="1" dirty="0" smtClean="0"/>
                        <a:t>-0.65</a:t>
                      </a:r>
                      <a:endParaRPr lang="zh-CN" altLang="en-US" sz="1600" b="1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600" b="1" dirty="0" smtClean="0"/>
                        <a:t>-0.64</a:t>
                      </a:r>
                      <a:endParaRPr lang="zh-CN" altLang="en-US" sz="1600" b="1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600" b="1" dirty="0" smtClean="0"/>
                        <a:t>0.61</a:t>
                      </a:r>
                      <a:endParaRPr lang="zh-CN" altLang="en-US" sz="1600" b="1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6966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b="1" dirty="0" smtClean="0">
                          <a:solidFill>
                            <a:schemeClr val="tx1"/>
                          </a:solidFill>
                        </a:rPr>
                        <a:t>CMAP</a:t>
                      </a:r>
                      <a:endParaRPr lang="zh-CN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600" b="1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600" b="1" dirty="0" smtClean="0"/>
                        <a:t>0.95</a:t>
                      </a:r>
                      <a:endParaRPr lang="zh-CN" altLang="en-US" sz="1600" b="1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600" b="1" dirty="0" smtClean="0"/>
                        <a:t>-0.94</a:t>
                      </a:r>
                      <a:endParaRPr lang="zh-CN" altLang="en-US" sz="1600" b="1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6966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b="1" dirty="0" smtClean="0">
                          <a:solidFill>
                            <a:srgbClr val="3333FF"/>
                          </a:solidFill>
                        </a:rPr>
                        <a:t>GPCP</a:t>
                      </a:r>
                      <a:endParaRPr lang="zh-CN" altLang="en-US" sz="1600" b="1" dirty="0">
                        <a:solidFill>
                          <a:srgbClr val="3333FF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600" b="1" dirty="0" smtClean="0"/>
                        <a:t>-0.93</a:t>
                      </a:r>
                      <a:endParaRPr lang="zh-CN" altLang="en-US" sz="1600" b="1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616" y="1003062"/>
            <a:ext cx="2939498" cy="3295181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1335" y="1074537"/>
            <a:ext cx="4499722" cy="1562144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616" y="4425638"/>
            <a:ext cx="2939498" cy="1714028"/>
          </a:xfrm>
          <a:prstGeom prst="rect">
            <a:avLst/>
          </a:prstGeom>
        </p:spPr>
      </p:pic>
      <p:sp>
        <p:nvSpPr>
          <p:cNvPr id="17" name="文本框 4"/>
          <p:cNvSpPr txBox="1"/>
          <p:nvPr/>
        </p:nvSpPr>
        <p:spPr>
          <a:xfrm>
            <a:off x="0" y="6031210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 smtClean="0"/>
              <a:t>Figure 4</a:t>
            </a:r>
            <a:endParaRPr lang="zh-CN" altLang="en-US" dirty="0"/>
          </a:p>
        </p:txBody>
      </p:sp>
      <p:sp>
        <p:nvSpPr>
          <p:cNvPr id="18" name="文本框 17"/>
          <p:cNvSpPr txBox="1"/>
          <p:nvPr/>
        </p:nvSpPr>
        <p:spPr>
          <a:xfrm>
            <a:off x="3982003" y="5072394"/>
            <a:ext cx="50526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Significant </a:t>
            </a:r>
            <a:r>
              <a:rPr lang="en-US" altLang="zh-CN" dirty="0"/>
              <a:t>negative </a:t>
            </a:r>
            <a:r>
              <a:rPr lang="en-US" altLang="zh-CN" dirty="0" smtClean="0"/>
              <a:t>correlation between SAAS and convection over SH tropical India Ocean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65114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Removing </a:t>
            </a:r>
            <a:r>
              <a:rPr lang="en-US" altLang="zh-CN" dirty="0" smtClean="0">
                <a:cs typeface="Calibri" panose="020F0502020204030204" pitchFamily="34" charset="0"/>
              </a:rPr>
              <a:t>SEA</a:t>
            </a:r>
            <a:r>
              <a:rPr lang="en-US" altLang="zh-CN" dirty="0">
                <a:cs typeface="Calibri" panose="020F0502020204030204" pitchFamily="34" charset="0"/>
              </a:rPr>
              <a:t>, EU, PNA, </a:t>
            </a:r>
            <a:r>
              <a:rPr lang="en-US" altLang="zh-CN" dirty="0" smtClean="0">
                <a:cs typeface="Calibri" panose="020F0502020204030204" pitchFamily="34" charset="0"/>
              </a:rPr>
              <a:t>WP and ENSO 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A0F8C-B68F-46F3-AD02-5C267203431E}" type="slidenum">
              <a:rPr lang="zh-CN" altLang="en-US" smtClean="0"/>
              <a:pPr/>
              <a:t>14</a:t>
            </a:fld>
            <a:r>
              <a:rPr lang="zh-CN" altLang="en-US" smtClean="0"/>
              <a:t> </a:t>
            </a:r>
            <a:r>
              <a:rPr lang="en-US" altLang="zh-CN" smtClean="0"/>
              <a:t>| Interhemispheric teleconnection</a:t>
            </a:r>
            <a:endParaRPr lang="zh-CN" altLang="en-US" dirty="0"/>
          </a:p>
        </p:txBody>
      </p:sp>
      <p:graphicFrame>
        <p:nvGraphicFramePr>
          <p:cNvPr id="9" name="表格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3033009"/>
              </p:ext>
            </p:extLst>
          </p:nvPr>
        </p:nvGraphicFramePr>
        <p:xfrm>
          <a:off x="4377415" y="2895904"/>
          <a:ext cx="4173516" cy="1341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4400"/>
                <a:gridCol w="814779"/>
                <a:gridCol w="814779"/>
                <a:gridCol w="814779"/>
                <a:gridCol w="814779"/>
              </a:tblGrid>
              <a:tr h="269660">
                <a:tc>
                  <a:txBody>
                    <a:bodyPr/>
                    <a:lstStyle/>
                    <a:p>
                      <a:pPr algn="l"/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dirty="0" smtClean="0">
                          <a:solidFill>
                            <a:srgbClr val="FF3399"/>
                          </a:solidFill>
                        </a:rPr>
                        <a:t>SAASI</a:t>
                      </a:r>
                      <a:endParaRPr lang="zh-CN" altLang="en-US" sz="1600" dirty="0">
                        <a:solidFill>
                          <a:srgbClr val="FF3399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dirty="0" smtClean="0">
                          <a:solidFill>
                            <a:schemeClr val="tx1"/>
                          </a:solidFill>
                        </a:rPr>
                        <a:t>CMAP</a:t>
                      </a:r>
                      <a:endParaRPr lang="zh-CN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dirty="0" smtClean="0">
                          <a:solidFill>
                            <a:srgbClr val="3333FF"/>
                          </a:solidFill>
                        </a:rPr>
                        <a:t>GPCP</a:t>
                      </a:r>
                      <a:endParaRPr lang="zh-CN" altLang="en-US" sz="1600" dirty="0">
                        <a:solidFill>
                          <a:srgbClr val="3333FF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dirty="0" smtClean="0">
                          <a:solidFill>
                            <a:srgbClr val="7030A0"/>
                          </a:solidFill>
                        </a:rPr>
                        <a:t>OLR</a:t>
                      </a:r>
                      <a:endParaRPr lang="zh-CN" altLang="en-US" sz="1600" dirty="0">
                        <a:solidFill>
                          <a:srgbClr val="7030A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6966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b="1" dirty="0" smtClean="0">
                          <a:solidFill>
                            <a:srgbClr val="FF3399"/>
                          </a:solidFill>
                        </a:rPr>
                        <a:t>SAASI</a:t>
                      </a:r>
                      <a:endParaRPr lang="zh-CN" altLang="en-US" sz="1600" b="1" dirty="0">
                        <a:solidFill>
                          <a:srgbClr val="FF3399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600" b="1" dirty="0" smtClean="0"/>
                        <a:t>-0.58</a:t>
                      </a:r>
                      <a:endParaRPr lang="zh-CN" altLang="en-US" sz="1600" b="1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600" b="1" dirty="0" smtClean="0"/>
                        <a:t>-0.61</a:t>
                      </a:r>
                      <a:endParaRPr lang="zh-CN" altLang="en-US" sz="1600" b="1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600" b="1" dirty="0" smtClean="0"/>
                        <a:t>0.52</a:t>
                      </a:r>
                      <a:endParaRPr lang="zh-CN" altLang="en-US" sz="1600" b="1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6966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b="1" dirty="0" smtClean="0">
                          <a:solidFill>
                            <a:schemeClr val="tx1"/>
                          </a:solidFill>
                        </a:rPr>
                        <a:t>CMAP</a:t>
                      </a:r>
                      <a:endParaRPr lang="zh-CN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600" b="1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600" b="1" dirty="0" smtClean="0"/>
                        <a:t>0.95</a:t>
                      </a:r>
                      <a:endParaRPr lang="zh-CN" altLang="en-US" sz="1600" b="1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600" b="1" dirty="0" smtClean="0"/>
                        <a:t>-0.94</a:t>
                      </a:r>
                      <a:endParaRPr lang="zh-CN" altLang="en-US" sz="1600" b="1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6966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b="1" dirty="0" smtClean="0">
                          <a:solidFill>
                            <a:srgbClr val="3333FF"/>
                          </a:solidFill>
                        </a:rPr>
                        <a:t>GPCP</a:t>
                      </a:r>
                      <a:endParaRPr lang="zh-CN" altLang="en-US" sz="1600" b="1" dirty="0">
                        <a:solidFill>
                          <a:srgbClr val="3333FF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600" b="1" dirty="0" smtClean="0"/>
                        <a:t>-0.93</a:t>
                      </a:r>
                      <a:endParaRPr lang="zh-CN" altLang="en-US" sz="1600" b="1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4749" y="1090895"/>
            <a:ext cx="4498848" cy="1561839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737" y="4382779"/>
            <a:ext cx="2944368" cy="1716869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737" y="1002414"/>
            <a:ext cx="2944368" cy="330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014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49" y="276225"/>
            <a:ext cx="8086725" cy="571500"/>
          </a:xfrm>
        </p:spPr>
        <p:txBody>
          <a:bodyPr/>
          <a:lstStyle/>
          <a:p>
            <a:r>
              <a:rPr lang="en-US" altLang="zh-CN" sz="2400" dirty="0" smtClean="0"/>
              <a:t>Circulation associated with SH tropical </a:t>
            </a:r>
            <a:r>
              <a:rPr lang="en-US" altLang="zh-CN" sz="2400" dirty="0"/>
              <a:t>India Ocean </a:t>
            </a:r>
            <a:r>
              <a:rPr lang="en-US" altLang="zh-CN" sz="2400" dirty="0" smtClean="0"/>
              <a:t>convection </a:t>
            </a:r>
            <a:endParaRPr lang="zh-CN" altLang="en-US" sz="2400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A0F8C-B68F-46F3-AD02-5C267203431E}" type="slidenum">
              <a:rPr lang="zh-CN" altLang="en-US" smtClean="0"/>
              <a:pPr/>
              <a:t>15</a:t>
            </a:fld>
            <a:r>
              <a:rPr lang="zh-CN" altLang="en-US" smtClean="0"/>
              <a:t> </a:t>
            </a:r>
            <a:r>
              <a:rPr lang="en-US" altLang="zh-CN" smtClean="0"/>
              <a:t>| Interhemispheric teleconnection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b="69807"/>
          <a:stretch/>
        </p:blipFill>
        <p:spPr>
          <a:xfrm>
            <a:off x="1576427" y="1134982"/>
            <a:ext cx="5953046" cy="2888587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3029573" y="2620168"/>
            <a:ext cx="299762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CN" sz="4000" dirty="0" smtClean="0">
                <a:solidFill>
                  <a:srgbClr val="FF3399"/>
                </a:solidFill>
              </a:rPr>
              <a:t>+</a:t>
            </a:r>
            <a:endParaRPr lang="zh-CN" altLang="en-US" sz="4000" dirty="0">
              <a:solidFill>
                <a:srgbClr val="FF3399"/>
              </a:solidFill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3682849" y="2927945"/>
            <a:ext cx="299762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CN" sz="4000" dirty="0">
                <a:solidFill>
                  <a:srgbClr val="FF3399"/>
                </a:solidFill>
              </a:rPr>
              <a:t>−</a:t>
            </a:r>
            <a:endParaRPr lang="zh-CN" altLang="en-US" sz="4000" dirty="0">
              <a:solidFill>
                <a:srgbClr val="FF3399"/>
              </a:solidFill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4462179" y="3038684"/>
            <a:ext cx="299762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CN" sz="4000" dirty="0" smtClean="0">
                <a:solidFill>
                  <a:srgbClr val="FF3399"/>
                </a:solidFill>
              </a:rPr>
              <a:t>+</a:t>
            </a:r>
            <a:endParaRPr lang="zh-CN" altLang="en-US" sz="4000" dirty="0">
              <a:solidFill>
                <a:srgbClr val="FF3399"/>
              </a:solidFill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5325137" y="3038683"/>
            <a:ext cx="299762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CN" sz="4000" dirty="0">
                <a:solidFill>
                  <a:srgbClr val="FF3399"/>
                </a:solidFill>
              </a:rPr>
              <a:t>−</a:t>
            </a:r>
            <a:endParaRPr lang="zh-CN" altLang="en-US" sz="4000" dirty="0">
              <a:solidFill>
                <a:srgbClr val="FF3399"/>
              </a:solidFill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4312298" y="2534834"/>
            <a:ext cx="299762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CN" sz="4000" dirty="0">
                <a:solidFill>
                  <a:srgbClr val="FF3399"/>
                </a:solidFill>
              </a:rPr>
              <a:t>−</a:t>
            </a:r>
            <a:endParaRPr lang="zh-CN" altLang="en-US" sz="4000" dirty="0">
              <a:solidFill>
                <a:srgbClr val="FF3399"/>
              </a:solidFill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2794482" y="2259251"/>
            <a:ext cx="299762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CN" sz="4000" dirty="0" smtClean="0">
                <a:solidFill>
                  <a:srgbClr val="FF3399"/>
                </a:solidFill>
              </a:rPr>
              <a:t>+</a:t>
            </a:r>
            <a:endParaRPr lang="zh-CN" altLang="en-US" sz="4000" dirty="0">
              <a:solidFill>
                <a:srgbClr val="FF3399"/>
              </a:solidFill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4668836" y="1963722"/>
            <a:ext cx="299762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CN" sz="4000" dirty="0" smtClean="0">
                <a:solidFill>
                  <a:srgbClr val="FF3399"/>
                </a:solidFill>
              </a:rPr>
              <a:t>+</a:t>
            </a:r>
            <a:endParaRPr lang="zh-CN" altLang="en-US" sz="4000" dirty="0">
              <a:solidFill>
                <a:srgbClr val="FF3399"/>
              </a:solidFill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5495654" y="1584737"/>
            <a:ext cx="299762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CN" sz="4000" dirty="0" smtClean="0">
                <a:solidFill>
                  <a:srgbClr val="FF3399"/>
                </a:solidFill>
              </a:rPr>
              <a:t>+</a:t>
            </a:r>
            <a:endParaRPr lang="zh-CN" altLang="en-US" sz="4000" dirty="0">
              <a:solidFill>
                <a:srgbClr val="FF3399"/>
              </a:solidFill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3564426" y="2015529"/>
            <a:ext cx="299762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CN" sz="4000" dirty="0">
                <a:solidFill>
                  <a:srgbClr val="FF3399"/>
                </a:solidFill>
              </a:rPr>
              <a:t>−</a:t>
            </a:r>
            <a:endParaRPr lang="zh-CN" altLang="en-US" sz="4000" dirty="0">
              <a:solidFill>
                <a:srgbClr val="FF3399"/>
              </a:solidFill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4932364" y="1602805"/>
            <a:ext cx="299762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CN" sz="4000" dirty="0">
                <a:solidFill>
                  <a:srgbClr val="FF3399"/>
                </a:solidFill>
              </a:rPr>
              <a:t>−</a:t>
            </a:r>
            <a:endParaRPr lang="zh-CN" altLang="en-US" sz="4000" dirty="0">
              <a:solidFill>
                <a:srgbClr val="FF3399"/>
              </a:solidFill>
            </a:endParaRPr>
          </a:p>
        </p:txBody>
      </p:sp>
      <p:pic>
        <p:nvPicPr>
          <p:cNvPr id="36" name="图片 3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9759" y="4424045"/>
            <a:ext cx="3112539" cy="1564533"/>
          </a:xfrm>
          <a:prstGeom prst="rect">
            <a:avLst/>
          </a:prstGeom>
        </p:spPr>
      </p:pic>
      <p:pic>
        <p:nvPicPr>
          <p:cNvPr id="37" name="图片 3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8717" y="4384486"/>
            <a:ext cx="3286079" cy="1895175"/>
          </a:xfrm>
          <a:prstGeom prst="rect">
            <a:avLst/>
          </a:prstGeom>
        </p:spPr>
      </p:pic>
      <p:sp>
        <p:nvSpPr>
          <p:cNvPr id="38" name="文本框 4"/>
          <p:cNvSpPr txBox="1"/>
          <p:nvPr/>
        </p:nvSpPr>
        <p:spPr>
          <a:xfrm>
            <a:off x="0" y="6031210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 smtClean="0"/>
              <a:t>Figure 5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07123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75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25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4" grpId="0"/>
      <p:bldP spid="25" grpId="0"/>
      <p:bldP spid="26" grpId="0"/>
      <p:bldP spid="27" grpId="0"/>
      <p:bldP spid="29" grpId="0"/>
      <p:bldP spid="30" grpId="0"/>
      <p:bldP spid="31" grpId="0"/>
      <p:bldP spid="33" grpId="0"/>
      <p:bldP spid="3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Indications from previous studies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A0F8C-B68F-46F3-AD02-5C267203431E}" type="slidenum">
              <a:rPr lang="zh-CN" altLang="en-US" smtClean="0"/>
              <a:pPr/>
              <a:t>16</a:t>
            </a:fld>
            <a:r>
              <a:rPr lang="zh-CN" altLang="en-US" smtClean="0"/>
              <a:t> </a:t>
            </a:r>
            <a:r>
              <a:rPr lang="en-US" altLang="zh-CN" smtClean="0"/>
              <a:t>| Interhemispheric teleconnection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231" y="1478892"/>
            <a:ext cx="3694518" cy="3784943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2061595" y="5251583"/>
            <a:ext cx="215315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400" dirty="0">
                <a:latin typeface="Times New Roman" panose="02020603050405020304" pitchFamily="18" charset="0"/>
              </a:rPr>
              <a:t>(Hsu and Lin</a:t>
            </a:r>
            <a:r>
              <a:rPr lang="en-US" altLang="zh-CN" sz="1400" dirty="0" smtClean="0">
                <a:latin typeface="Times New Roman" panose="02020603050405020304" pitchFamily="18" charset="0"/>
              </a:rPr>
              <a:t>, 1992) FIG. 4</a:t>
            </a:r>
            <a:endParaRPr lang="zh-CN" altLang="en-US" sz="1400" dirty="0">
              <a:latin typeface="Times New Roman" panose="02020603050405020304" pitchFamily="18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80485" y="904032"/>
            <a:ext cx="369451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low-pass filtered 250hPa eddy stream function correlation maps</a:t>
            </a:r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6877070" y="4186417"/>
            <a:ext cx="218604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400" dirty="0" smtClean="0">
                <a:latin typeface="Times New Roman" panose="02020603050405020304" pitchFamily="18" charset="0"/>
              </a:rPr>
              <a:t>(Branstator</a:t>
            </a:r>
            <a:r>
              <a:rPr lang="en-US" altLang="zh-CN" sz="1400" dirty="0">
                <a:latin typeface="Times New Roman" panose="02020603050405020304" pitchFamily="18" charset="0"/>
              </a:rPr>
              <a:t>, 1990</a:t>
            </a:r>
            <a:r>
              <a:rPr lang="en-US" altLang="zh-CN" sz="1400" dirty="0" smtClean="0">
                <a:latin typeface="Times New Roman" panose="02020603050405020304" pitchFamily="18" charset="0"/>
              </a:rPr>
              <a:t>) FIG. 12b</a:t>
            </a:r>
            <a:endParaRPr lang="zh-CN" altLang="en-US" sz="1400" dirty="0">
              <a:latin typeface="Times New Roman" panose="02020603050405020304" pitchFamily="18" charset="0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2735" y="2469783"/>
            <a:ext cx="4570383" cy="1674422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4721089" y="1781240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one-point correlation plots of 300hPa stream function anomalies against (24.4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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N, 60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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E)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06930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Summary of observational analysis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A0F8C-B68F-46F3-AD02-5C267203431E}" type="slidenum">
              <a:rPr lang="zh-CN" altLang="en-US" smtClean="0"/>
              <a:pPr/>
              <a:t>17</a:t>
            </a:fld>
            <a:r>
              <a:rPr lang="zh-CN" altLang="en-US" dirty="0" smtClean="0"/>
              <a:t> </a:t>
            </a:r>
            <a:r>
              <a:rPr lang="en-US" altLang="zh-CN" dirty="0" smtClean="0"/>
              <a:t>| Interhemispheric teleconnection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547057" y="1099997"/>
            <a:ext cx="828092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An interhemispheric teleconnection was identified in 250hPa </a:t>
            </a: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eddy stream function during boreal </a:t>
            </a:r>
            <a:r>
              <a:rPr lang="en-US" altLang="zh-CN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winter, which is across </a:t>
            </a: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the critical line from </a:t>
            </a:r>
            <a:r>
              <a:rPr lang="en-US" altLang="zh-CN" sz="20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Southern Africa to Arabian </a:t>
            </a:r>
            <a:r>
              <a:rPr lang="en-US" altLang="zh-CN" sz="2000" dirty="0" smtClea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Sea (SAAS) </a:t>
            </a: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with significant centers in all of South Asia and North Pacific in Northern Hemisphere, and South America and South Pacific in Southern Hemisphere</a:t>
            </a:r>
            <a:r>
              <a:rPr lang="en-US" altLang="zh-CN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0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The positive phase of SAAS is associated </a:t>
            </a: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with </a:t>
            </a:r>
            <a:r>
              <a:rPr lang="en-US" altLang="zh-CN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suppressed convection over </a:t>
            </a: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SH tropical India </a:t>
            </a:r>
            <a:r>
              <a:rPr lang="en-US" altLang="zh-CN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Ocean.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0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 smtClean="0">
                <a:solidFill>
                  <a:srgbClr val="3333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Questions</a:t>
            </a:r>
            <a:r>
              <a:rPr lang="en-US" altLang="zh-CN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: The dynamic </a:t>
            </a: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mechanism of </a:t>
            </a:r>
            <a:r>
              <a:rPr lang="en-US" altLang="zh-CN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interhemispheric low frequency </a:t>
            </a:r>
            <a:r>
              <a:rPr lang="en-US" altLang="zh-CN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teleconnection across the critical line?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Can stationary wave propagate across the critical line?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propagation </a:t>
            </a:r>
            <a:r>
              <a:rPr lang="en-US" altLang="zh-CN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characteristics in the vicinity of the critical line?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CN" sz="20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80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Contents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A0F8C-B68F-46F3-AD02-5C267203431E}" type="slidenum">
              <a:rPr lang="zh-CN" altLang="en-US" smtClean="0"/>
              <a:pPr/>
              <a:t>18</a:t>
            </a:fld>
            <a:r>
              <a:rPr lang="zh-CN" altLang="en-US" smtClean="0"/>
              <a:t> </a:t>
            </a:r>
            <a:r>
              <a:rPr lang="en-US" altLang="zh-CN" smtClean="0"/>
              <a:t>| Interhemispheric teleconnection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746677" y="1199656"/>
            <a:ext cx="7650645" cy="4028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en-US" altLang="zh-CN" sz="2000" b="1" dirty="0" smtClean="0">
                <a:latin typeface="Arial" pitchFamily="34" charset="0"/>
                <a:cs typeface="Arial" pitchFamily="34" charset="0"/>
              </a:rPr>
              <a:t>Introduction</a:t>
            </a:r>
          </a:p>
          <a:p>
            <a:pPr marL="457200" indent="-457200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en-US" altLang="zh-CN" sz="2000" b="1" dirty="0">
                <a:latin typeface="Arial" pitchFamily="34" charset="0"/>
                <a:cs typeface="Arial" pitchFamily="34" charset="0"/>
              </a:rPr>
              <a:t>Data and diagnostic tools</a:t>
            </a:r>
          </a:p>
          <a:p>
            <a:pPr marL="457200" indent="-457200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en-US" altLang="zh-CN" sz="2000" b="1" dirty="0">
                <a:latin typeface="Arial" pitchFamily="34" charset="0"/>
                <a:cs typeface="Arial" pitchFamily="34" charset="0"/>
              </a:rPr>
              <a:t>Observed interhemispheric teleconnection across the critical line </a:t>
            </a:r>
          </a:p>
          <a:p>
            <a:pPr marL="457200" indent="-457200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en-US" altLang="zh-CN" sz="20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Theoretical </a:t>
            </a:r>
            <a:r>
              <a:rPr lang="en-US" altLang="zh-CN" sz="20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basis </a:t>
            </a:r>
            <a:r>
              <a:rPr lang="en-US" altLang="zh-CN" sz="20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for </a:t>
            </a:r>
            <a:r>
              <a:rPr lang="en-US" altLang="zh-CN" sz="20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stationary </a:t>
            </a:r>
            <a:r>
              <a:rPr lang="en-US" altLang="zh-CN" sz="20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Rossby wave </a:t>
            </a:r>
            <a:r>
              <a:rPr lang="en-US" altLang="zh-CN" sz="20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propagation</a:t>
            </a:r>
          </a:p>
          <a:p>
            <a:pPr marL="457200" indent="-457200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en-US" altLang="zh-CN" sz="2000" b="1" dirty="0" smtClean="0">
                <a:latin typeface="Arial" pitchFamily="34" charset="0"/>
                <a:cs typeface="Arial" pitchFamily="34" charset="0"/>
              </a:rPr>
              <a:t>Stationary </a:t>
            </a:r>
            <a:r>
              <a:rPr lang="en-US" altLang="zh-CN" sz="2000" b="1" dirty="0">
                <a:latin typeface="Arial" pitchFamily="34" charset="0"/>
                <a:cs typeface="Arial" pitchFamily="34" charset="0"/>
              </a:rPr>
              <a:t>wave propagation on DJF climatology </a:t>
            </a:r>
            <a:r>
              <a:rPr lang="en-US" altLang="zh-CN" sz="2000" b="1" dirty="0" smtClean="0">
                <a:latin typeface="Arial" pitchFamily="34" charset="0"/>
                <a:cs typeface="Arial" pitchFamily="34" charset="0"/>
              </a:rPr>
              <a:t>flow</a:t>
            </a:r>
          </a:p>
          <a:p>
            <a:pPr marL="457200" indent="-457200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en-US" altLang="zh-CN" sz="2000" b="1" dirty="0" smtClean="0">
                <a:latin typeface="Arial" pitchFamily="34" charset="0"/>
                <a:cs typeface="Arial" pitchFamily="34" charset="0"/>
              </a:rPr>
              <a:t>Conclusion </a:t>
            </a:r>
            <a:r>
              <a:rPr lang="en-US" altLang="zh-CN" sz="2000" b="1" dirty="0">
                <a:latin typeface="Arial" pitchFamily="34" charset="0"/>
                <a:cs typeface="Arial" pitchFamily="34" charset="0"/>
              </a:rPr>
              <a:t>and </a:t>
            </a:r>
            <a:r>
              <a:rPr lang="en-US" altLang="zh-CN" sz="2000" b="1" dirty="0" smtClean="0">
                <a:latin typeface="Arial" pitchFamily="34" charset="0"/>
                <a:cs typeface="Arial" pitchFamily="34" charset="0"/>
              </a:rPr>
              <a:t>Discussions</a:t>
            </a: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sz="1200" dirty="0" smtClean="0"/>
          </a:p>
        </p:txBody>
      </p:sp>
    </p:spTree>
    <p:extLst>
      <p:ext uri="{BB962C8B-B14F-4D97-AF65-F5344CB8AC3E}">
        <p14:creationId xmlns:p14="http://schemas.microsoft.com/office/powerpoint/2010/main" val="1093867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Rossby wave on zonal symmetric flow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A0F8C-B68F-46F3-AD02-5C267203431E}" type="slidenum">
              <a:rPr lang="zh-CN" altLang="en-US" smtClean="0"/>
              <a:pPr/>
              <a:t>19</a:t>
            </a:fld>
            <a:r>
              <a:rPr lang="zh-CN" altLang="en-US" dirty="0" smtClean="0"/>
              <a:t> </a:t>
            </a:r>
            <a:r>
              <a:rPr lang="en-US" altLang="zh-CN" dirty="0" smtClean="0"/>
              <a:t>| </a:t>
            </a:r>
            <a:r>
              <a:rPr lang="en-US" altLang="zh-CN" dirty="0"/>
              <a:t>Interhemispheric teleconnection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3176" y="1548622"/>
            <a:ext cx="3153981" cy="4340478"/>
          </a:xfrm>
          <a:prstGeom prst="rect">
            <a:avLst/>
          </a:prstGeom>
        </p:spPr>
      </p:pic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34590805"/>
              </p:ext>
            </p:extLst>
          </p:nvPr>
        </p:nvGraphicFramePr>
        <p:xfrm>
          <a:off x="1002926" y="1118612"/>
          <a:ext cx="2010760" cy="5170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86" name="Equation" r:id="rId5" imgW="990170" imgH="253890" progId="Equation.DSMT4">
                  <p:embed/>
                </p:oleObj>
              </mc:Choice>
              <mc:Fallback>
                <p:oleObj name="Equation" r:id="rId5" imgW="990170" imgH="253890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2926" y="1118612"/>
                        <a:ext cx="2010760" cy="51705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64315659"/>
              </p:ext>
            </p:extLst>
          </p:nvPr>
        </p:nvGraphicFramePr>
        <p:xfrm>
          <a:off x="3512758" y="895936"/>
          <a:ext cx="1604357" cy="9220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87" name="Equation" r:id="rId7" imgW="838080" imgH="457200" progId="Equation.DSMT4">
                  <p:embed/>
                </p:oleObj>
              </mc:Choice>
              <mc:Fallback>
                <p:oleObj name="Equation" r:id="rId7" imgW="838080" imgH="4572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12758" y="895936"/>
                        <a:ext cx="1604357" cy="92204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矩形 8"/>
          <p:cNvSpPr/>
          <p:nvPr/>
        </p:nvSpPr>
        <p:spPr>
          <a:xfrm>
            <a:off x="4214749" y="5995827"/>
            <a:ext cx="494336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algn="ctr"/>
            <a:r>
              <a:rPr lang="en-US" altLang="zh-CN" sz="1400" dirty="0" smtClean="0">
                <a:latin typeface="Times New Roman" panose="02020603050405020304" pitchFamily="18" charset="0"/>
              </a:rPr>
              <a:t>(Hoskins and Karoly, 1981; Hoskins and Ambrizzi</a:t>
            </a:r>
            <a:r>
              <a:rPr lang="en-US" altLang="zh-CN" sz="1400" dirty="0">
                <a:latin typeface="Times New Roman" panose="02020603050405020304" pitchFamily="18" charset="0"/>
              </a:rPr>
              <a:t>, </a:t>
            </a:r>
            <a:r>
              <a:rPr lang="en-US" altLang="zh-CN" sz="1400" dirty="0" smtClean="0">
                <a:latin typeface="Times New Roman" panose="02020603050405020304" pitchFamily="18" charset="0"/>
              </a:rPr>
              <a:t>1993)</a:t>
            </a:r>
            <a:endParaRPr lang="en-US" altLang="zh-CN" sz="1400" b="1" i="1" dirty="0">
              <a:latin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/>
              <p:cNvSpPr txBox="1"/>
              <p:nvPr/>
            </p:nvSpPr>
            <p:spPr>
              <a:xfrm>
                <a:off x="378580" y="1884189"/>
                <a:ext cx="4193420" cy="41116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000" dirty="0" smtClean="0">
                    <a:latin typeface="Calibri" panose="020F0502020204030204" pitchFamily="34" charset="0"/>
                    <a:cs typeface="Calibri" panose="020F0502020204030204" pitchFamily="34" charset="0"/>
                  </a:rPr>
                  <a:t>Refract towards higher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endParaRPr lang="en-US" altLang="zh-CN" sz="2000" dirty="0" smtClean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zh-CN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evanescent</a:t>
                </a:r>
              </a:p>
              <a:p>
                <a:pPr marL="285750" indent="-28575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000" b="1" dirty="0" smtClean="0">
                    <a:latin typeface="Calibri" panose="020F0502020204030204" pitchFamily="34" charset="0"/>
                    <a:cs typeface="Calibri" panose="020F0502020204030204" pitchFamily="34" charset="0"/>
                  </a:rPr>
                  <a:t>TL</a:t>
                </a:r>
                <a:r>
                  <a:rPr lang="en-US" altLang="zh-CN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altLang="zh-CN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zh-CN" sz="2000" dirty="0" smtClean="0">
                    <a:latin typeface="Calibri" panose="020F0502020204030204" pitchFamily="34" charset="0"/>
                    <a:cs typeface="Calibri" panose="020F0502020204030204" pitchFamily="34" charset="0"/>
                  </a:rPr>
                  <a:t>, strong reflection</a:t>
                </a:r>
              </a:p>
              <a:p>
                <a:pPr marL="285750" indent="-28575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zh-CN" altLang="en-US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  <m:r>
                      <a:rPr lang="zh-CN" altLang="en-US" sz="2000" i="1">
                        <a:latin typeface="Cambria Math" panose="02040503050406030204" pitchFamily="18" charset="0"/>
                      </a:rPr>
                      <m:t>⟶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0, </m:t>
                    </m:r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⟶0,</m:t>
                    </m:r>
                  </m:oMath>
                </a14:m>
                <a:r>
                  <a:rPr lang="en-US" altLang="zh-CN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rays turn before this occurs </a:t>
                </a:r>
              </a:p>
              <a:p>
                <a:pPr marL="285750" indent="-28575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000" b="1" dirty="0" smtClean="0">
                    <a:latin typeface="Calibri" panose="020F0502020204030204" pitchFamily="34" charset="0"/>
                    <a:cs typeface="Calibri" panose="020F0502020204030204" pitchFamily="34" charset="0"/>
                  </a:rPr>
                  <a:t>CL</a:t>
                </a:r>
                <a:r>
                  <a:rPr lang="en-US" altLang="zh-CN" sz="2000" dirty="0" smtClean="0">
                    <a:latin typeface="Calibri" panose="020F0502020204030204" pitchFamily="34" charset="0"/>
                    <a:cs typeface="Calibri" panose="020F0502020204030204" pitchFamily="34" charset="0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zh-CN" altLang="en-US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</m:e>
                      <m:sub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=0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altLang="zh-CN" sz="2000" dirty="0" smtClean="0">
                    <a:latin typeface="Calibri" panose="020F0502020204030204" pitchFamily="34" charset="0"/>
                  </a:rPr>
                  <a:t> infinite, wavelength tends to zero, </a:t>
                </a:r>
                <a:r>
                  <a:rPr lang="en-US" altLang="zh-CN" sz="2000" b="1" dirty="0" smtClean="0">
                    <a:latin typeface="Calibri" panose="020F0502020204030204" pitchFamily="34" charset="0"/>
                  </a:rPr>
                  <a:t>damping? </a:t>
                </a:r>
              </a:p>
              <a:p>
                <a:pPr marL="285750" indent="-28575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000" dirty="0" smtClean="0">
                    <a:latin typeface="Calibri" panose="020F0502020204030204" pitchFamily="34" charset="0"/>
                    <a:cs typeface="Calibri" panose="020F0502020204030204" pitchFamily="34" charset="0"/>
                  </a:rPr>
                  <a:t>Local latitudinal maximum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altLang="zh-CN" sz="2000" dirty="0" smtClean="0">
                    <a:latin typeface="Calibri" panose="020F0502020204030204" pitchFamily="34" charset="0"/>
                    <a:cs typeface="Calibri" panose="020F0502020204030204" pitchFamily="34" charset="0"/>
                  </a:rPr>
                  <a:t>, waveguides effect</a:t>
                </a:r>
              </a:p>
              <a:p>
                <a:pPr marL="285750" indent="-28575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zh-CN" alt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b>
                        </m:s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𝑎𝑛𝑑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acc>
                          <m:accPr>
                            <m:chr m:val="̅"/>
                            <m:ctrlPr>
                              <a:rPr lang="zh-CN" altLang="en-US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</m:e>
                      <m:sub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altLang="zh-CN" sz="2000" dirty="0" smtClean="0">
                    <a:latin typeface="Calibri" panose="020F0502020204030204" pitchFamily="34" charset="0"/>
                    <a:cs typeface="Calibri" panose="020F0502020204030204" pitchFamily="34" charset="0"/>
                  </a:rPr>
                  <a:t>,  </a:t>
                </a:r>
                <a:r>
                  <a:rPr lang="en-US" altLang="zh-CN" sz="2000" b="1" dirty="0" smtClean="0">
                    <a:latin typeface="Calibri" panose="020F0502020204030204" pitchFamily="34" charset="0"/>
                    <a:cs typeface="Calibri" panose="020F0502020204030204" pitchFamily="34" charset="0"/>
                  </a:rPr>
                  <a:t>barrier</a:t>
                </a:r>
                <a:endParaRPr lang="en-US" altLang="zh-CN" sz="2000" b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580" y="1884189"/>
                <a:ext cx="4193420" cy="4111638"/>
              </a:xfrm>
              <a:prstGeom prst="rect">
                <a:avLst/>
              </a:prstGeom>
              <a:blipFill rotWithShape="0">
                <a:blip r:embed="rId9"/>
                <a:stretch>
                  <a:fillRect l="-1308" r="-436" b="-7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3" name="对象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6908436"/>
              </p:ext>
            </p:extLst>
          </p:nvPr>
        </p:nvGraphicFramePr>
        <p:xfrm>
          <a:off x="6823478" y="740973"/>
          <a:ext cx="1941408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88" name="Equation" r:id="rId10" imgW="1079280" imgH="253800" progId="Equation.DSMT4">
                  <p:embed/>
                </p:oleObj>
              </mc:Choice>
              <mc:Fallback>
                <p:oleObj name="Equation" r:id="rId10" imgW="107928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6823478" y="740973"/>
                        <a:ext cx="1941408" cy="457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76904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Contents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A0F8C-B68F-46F3-AD02-5C267203431E}" type="slidenum">
              <a:rPr lang="zh-CN" altLang="en-US" smtClean="0"/>
              <a:pPr/>
              <a:t>2</a:t>
            </a:fld>
            <a:r>
              <a:rPr lang="zh-CN" altLang="en-US" smtClean="0"/>
              <a:t> </a:t>
            </a:r>
            <a:r>
              <a:rPr lang="en-US" altLang="zh-CN" smtClean="0"/>
              <a:t>| Interhemispheric teleconnection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746677" y="1199656"/>
            <a:ext cx="7650645" cy="4028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en-US" altLang="zh-CN" sz="20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Introduction</a:t>
            </a:r>
          </a:p>
          <a:p>
            <a:pPr marL="457200" indent="-457200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en-US" altLang="zh-CN" sz="2000" b="1" dirty="0">
                <a:latin typeface="Arial" pitchFamily="34" charset="0"/>
                <a:cs typeface="Arial" pitchFamily="34" charset="0"/>
              </a:rPr>
              <a:t>Data and diagnostic tools</a:t>
            </a:r>
          </a:p>
          <a:p>
            <a:pPr marL="457200" indent="-457200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en-US" altLang="zh-CN" sz="2000" b="1" dirty="0">
                <a:latin typeface="Arial" pitchFamily="34" charset="0"/>
                <a:cs typeface="Arial" pitchFamily="34" charset="0"/>
              </a:rPr>
              <a:t>Observed interhemispheric teleconnection across the critical line </a:t>
            </a:r>
          </a:p>
          <a:p>
            <a:pPr marL="457200" indent="-457200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en-US" altLang="zh-CN" sz="2000" b="1" dirty="0">
                <a:latin typeface="Arial" pitchFamily="34" charset="0"/>
                <a:cs typeface="Arial" pitchFamily="34" charset="0"/>
              </a:rPr>
              <a:t>Theoretical </a:t>
            </a:r>
            <a:r>
              <a:rPr lang="en-US" altLang="zh-CN" sz="2000" b="1" dirty="0" smtClean="0">
                <a:latin typeface="Arial" pitchFamily="34" charset="0"/>
                <a:cs typeface="Arial" pitchFamily="34" charset="0"/>
              </a:rPr>
              <a:t>basis </a:t>
            </a:r>
            <a:r>
              <a:rPr lang="en-US" altLang="zh-CN" sz="2000" b="1" dirty="0">
                <a:latin typeface="Arial" pitchFamily="34" charset="0"/>
                <a:cs typeface="Arial" pitchFamily="34" charset="0"/>
              </a:rPr>
              <a:t>for </a:t>
            </a:r>
            <a:r>
              <a:rPr lang="en-US" altLang="zh-CN" sz="2000" b="1" dirty="0" smtClean="0">
                <a:latin typeface="Arial" pitchFamily="34" charset="0"/>
                <a:cs typeface="Arial" pitchFamily="34" charset="0"/>
              </a:rPr>
              <a:t>stationary </a:t>
            </a:r>
            <a:r>
              <a:rPr lang="en-US" altLang="zh-CN" sz="2000" b="1" dirty="0">
                <a:latin typeface="Arial" pitchFamily="34" charset="0"/>
                <a:cs typeface="Arial" pitchFamily="34" charset="0"/>
              </a:rPr>
              <a:t>Rossby wave </a:t>
            </a:r>
            <a:r>
              <a:rPr lang="en-US" altLang="zh-CN" sz="2000" b="1" dirty="0" smtClean="0">
                <a:latin typeface="Arial" pitchFamily="34" charset="0"/>
                <a:cs typeface="Arial" pitchFamily="34" charset="0"/>
              </a:rPr>
              <a:t>propagation</a:t>
            </a:r>
          </a:p>
          <a:p>
            <a:pPr marL="457200" indent="-457200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en-US" altLang="zh-CN" sz="2000" b="1" dirty="0" smtClean="0">
                <a:latin typeface="Arial" pitchFamily="34" charset="0"/>
                <a:cs typeface="Arial" pitchFamily="34" charset="0"/>
              </a:rPr>
              <a:t>Stationary </a:t>
            </a:r>
            <a:r>
              <a:rPr lang="en-US" altLang="zh-CN" sz="2000" b="1" dirty="0">
                <a:latin typeface="Arial" pitchFamily="34" charset="0"/>
                <a:cs typeface="Arial" pitchFamily="34" charset="0"/>
              </a:rPr>
              <a:t>wave propagation on DJF climatology </a:t>
            </a:r>
            <a:r>
              <a:rPr lang="en-US" altLang="zh-CN" sz="2000" b="1" dirty="0" smtClean="0">
                <a:latin typeface="Arial" pitchFamily="34" charset="0"/>
                <a:cs typeface="Arial" pitchFamily="34" charset="0"/>
              </a:rPr>
              <a:t>flow</a:t>
            </a:r>
          </a:p>
          <a:p>
            <a:pPr marL="457200" indent="-457200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en-US" altLang="zh-CN" sz="2000" b="1" dirty="0" smtClean="0">
                <a:latin typeface="Arial" pitchFamily="34" charset="0"/>
                <a:cs typeface="Arial" pitchFamily="34" charset="0"/>
              </a:rPr>
              <a:t>Conclusion </a:t>
            </a:r>
            <a:r>
              <a:rPr lang="en-US" altLang="zh-CN" sz="2000" b="1" dirty="0">
                <a:latin typeface="Arial" pitchFamily="34" charset="0"/>
                <a:cs typeface="Arial" pitchFamily="34" charset="0"/>
              </a:rPr>
              <a:t>and </a:t>
            </a:r>
            <a:r>
              <a:rPr lang="en-US" altLang="zh-CN" sz="2000" b="1" dirty="0" smtClean="0">
                <a:latin typeface="Arial" pitchFamily="34" charset="0"/>
                <a:cs typeface="Arial" pitchFamily="34" charset="0"/>
              </a:rPr>
              <a:t>Discussions</a:t>
            </a: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sz="1200" dirty="0" smtClean="0"/>
          </a:p>
        </p:txBody>
      </p:sp>
    </p:spTree>
    <p:extLst>
      <p:ext uri="{BB962C8B-B14F-4D97-AF65-F5344CB8AC3E}">
        <p14:creationId xmlns:p14="http://schemas.microsoft.com/office/powerpoint/2010/main" val="1375171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Stationary wavenumber K</a:t>
            </a:r>
            <a:r>
              <a:rPr lang="en-US" altLang="zh-CN" baseline="-25000" dirty="0" smtClean="0"/>
              <a:t>s </a:t>
            </a:r>
            <a:r>
              <a:rPr lang="en-US" altLang="zh-CN" dirty="0" smtClean="0"/>
              <a:t>at 250hPa</a:t>
            </a:r>
            <a:r>
              <a:rPr lang="en-US" altLang="zh-CN" dirty="0"/>
              <a:t> (DJF) </a:t>
            </a:r>
            <a:endParaRPr lang="zh-CN" altLang="en-US" baseline="-25000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A0F8C-B68F-46F3-AD02-5C267203431E}" type="slidenum">
              <a:rPr lang="zh-CN" altLang="en-US" smtClean="0"/>
              <a:pPr/>
              <a:t>20</a:t>
            </a:fld>
            <a:r>
              <a:rPr lang="zh-CN" altLang="en-US" dirty="0" smtClean="0"/>
              <a:t> </a:t>
            </a:r>
            <a:r>
              <a:rPr lang="en-US" altLang="zh-CN" dirty="0" smtClean="0"/>
              <a:t>| </a:t>
            </a:r>
            <a:r>
              <a:rPr lang="en-US" altLang="zh-CN" dirty="0"/>
              <a:t>Interhemispheric teleconnection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909" y="1020446"/>
            <a:ext cx="3657600" cy="188070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4365" y="1017485"/>
            <a:ext cx="3901440" cy="188366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2565" y="3054888"/>
            <a:ext cx="5943600" cy="2856255"/>
          </a:xfrm>
          <a:prstGeom prst="rect">
            <a:avLst/>
          </a:prstGeom>
        </p:spPr>
      </p:pic>
      <p:cxnSp>
        <p:nvCxnSpPr>
          <p:cNvPr id="9" name="直接箭头连接符 8"/>
          <p:cNvCxnSpPr/>
          <p:nvPr/>
        </p:nvCxnSpPr>
        <p:spPr>
          <a:xfrm flipV="1">
            <a:off x="1588516" y="4147820"/>
            <a:ext cx="977900" cy="177800"/>
          </a:xfrm>
          <a:prstGeom prst="straightConnector1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/>
          <p:nvPr/>
        </p:nvCxnSpPr>
        <p:spPr>
          <a:xfrm flipH="1">
            <a:off x="6199632" y="3630120"/>
            <a:ext cx="1349310" cy="411010"/>
          </a:xfrm>
          <a:prstGeom prst="straightConnector1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7544181" y="3368510"/>
            <a:ext cx="14464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 smtClean="0">
                <a:solidFill>
                  <a:srgbClr val="7030A0"/>
                </a:solidFill>
              </a:rPr>
              <a:t>North America jet waveguide</a:t>
            </a:r>
            <a:endParaRPr lang="zh-CN" altLang="en-US" sz="1400" b="1" dirty="0">
              <a:solidFill>
                <a:srgbClr val="7030A0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28016" y="4041130"/>
            <a:ext cx="1790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 smtClean="0">
                <a:solidFill>
                  <a:srgbClr val="7030A0"/>
                </a:solidFill>
              </a:rPr>
              <a:t>North Africa-Asia jet waveguide</a:t>
            </a:r>
            <a:endParaRPr lang="zh-CN" altLang="en-US" sz="1400" b="1" dirty="0">
              <a:solidFill>
                <a:srgbClr val="7030A0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201169" y="3106900"/>
            <a:ext cx="1460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rgbClr val="7030A0"/>
                </a:solidFill>
              </a:rPr>
              <a:t>Polar-front jet waveguide</a:t>
            </a:r>
            <a:endParaRPr lang="zh-CN" altLang="en-US" sz="1400" b="1" dirty="0">
              <a:solidFill>
                <a:srgbClr val="7030A0"/>
              </a:solidFill>
            </a:endParaRPr>
          </a:p>
        </p:txBody>
      </p:sp>
      <p:cxnSp>
        <p:nvCxnSpPr>
          <p:cNvPr id="20" name="直接箭头连接符 19"/>
          <p:cNvCxnSpPr/>
          <p:nvPr/>
        </p:nvCxnSpPr>
        <p:spPr>
          <a:xfrm>
            <a:off x="1339788" y="3477801"/>
            <a:ext cx="1666430" cy="152319"/>
          </a:xfrm>
          <a:prstGeom prst="straightConnector1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/>
          <p:cNvSpPr/>
          <p:nvPr/>
        </p:nvSpPr>
        <p:spPr>
          <a:xfrm>
            <a:off x="128016" y="5245678"/>
            <a:ext cx="1460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 smtClean="0">
                <a:solidFill>
                  <a:srgbClr val="7030A0"/>
                </a:solidFill>
              </a:rPr>
              <a:t>SH </a:t>
            </a:r>
            <a:r>
              <a:rPr lang="en-US" altLang="zh-CN" sz="1400" b="1" dirty="0">
                <a:solidFill>
                  <a:srgbClr val="7030A0"/>
                </a:solidFill>
              </a:rPr>
              <a:t>jet </a:t>
            </a:r>
            <a:r>
              <a:rPr lang="en-US" altLang="zh-CN" sz="1400" b="1" dirty="0" smtClean="0">
                <a:solidFill>
                  <a:srgbClr val="7030A0"/>
                </a:solidFill>
              </a:rPr>
              <a:t>waveguide</a:t>
            </a:r>
            <a:endParaRPr lang="zh-CN" altLang="en-US" sz="1400" b="1" dirty="0">
              <a:solidFill>
                <a:srgbClr val="7030A0"/>
              </a:solidFill>
            </a:endParaRPr>
          </a:p>
        </p:txBody>
      </p:sp>
      <p:cxnSp>
        <p:nvCxnSpPr>
          <p:cNvPr id="23" name="直接箭头连接符 22"/>
          <p:cNvCxnSpPr/>
          <p:nvPr/>
        </p:nvCxnSpPr>
        <p:spPr>
          <a:xfrm flipV="1">
            <a:off x="1266635" y="5170014"/>
            <a:ext cx="1739583" cy="446565"/>
          </a:xfrm>
          <a:prstGeom prst="straightConnector1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/>
          <p:cNvSpPr/>
          <p:nvPr/>
        </p:nvSpPr>
        <p:spPr>
          <a:xfrm>
            <a:off x="2484120" y="4360305"/>
            <a:ext cx="21061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 smtClean="0">
                <a:solidFill>
                  <a:srgbClr val="FF0000"/>
                </a:solidFill>
              </a:rPr>
              <a:t>Evanescent region</a:t>
            </a:r>
            <a:endParaRPr lang="zh-CN" altLang="en-US" sz="1400" b="1" dirty="0">
              <a:solidFill>
                <a:srgbClr val="FF0000"/>
              </a:solidFill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7584693" y="4432827"/>
            <a:ext cx="14464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 smtClean="0"/>
              <a:t>Westerly duct waveguide</a:t>
            </a:r>
            <a:endParaRPr lang="zh-CN" altLang="en-US" sz="1400" b="1" dirty="0"/>
          </a:p>
        </p:txBody>
      </p:sp>
      <p:cxnSp>
        <p:nvCxnSpPr>
          <p:cNvPr id="29" name="直接箭头连接符 28"/>
          <p:cNvCxnSpPr>
            <a:stCxn id="28" idx="1"/>
          </p:cNvCxnSpPr>
          <p:nvPr/>
        </p:nvCxnSpPr>
        <p:spPr>
          <a:xfrm flipH="1" flipV="1">
            <a:off x="6757417" y="4564350"/>
            <a:ext cx="827276" cy="13008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箭头连接符 40"/>
          <p:cNvCxnSpPr>
            <a:stCxn id="28" idx="1"/>
          </p:cNvCxnSpPr>
          <p:nvPr/>
        </p:nvCxnSpPr>
        <p:spPr>
          <a:xfrm flipH="1" flipV="1">
            <a:off x="5660136" y="4564350"/>
            <a:ext cx="1924557" cy="13008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6900534" y="6018864"/>
            <a:ext cx="22541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altLang="zh-CN" sz="1400" dirty="0" smtClean="0">
                <a:solidFill>
                  <a:prstClr val="black"/>
                </a:solidFill>
                <a:latin typeface="Times New Roman" panose="02020603050405020304" pitchFamily="18" charset="0"/>
              </a:rPr>
              <a:t>1958-2002 DJF climatology </a:t>
            </a:r>
            <a:endParaRPr lang="en-US" altLang="zh-CN" sz="1400" b="1" i="1" dirty="0">
              <a:solidFill>
                <a:prstClr val="black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22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9"/>
              <p:cNvSpPr txBox="1"/>
              <p:nvPr/>
            </p:nvSpPr>
            <p:spPr>
              <a:xfrm>
                <a:off x="628650" y="2317634"/>
                <a:ext cx="8169580" cy="30008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zh-CN" alt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  <m:r>
                      <a:rPr lang="zh-CN" altLang="en-US">
                        <a:latin typeface="Cambria Math" panose="02040503050406030204" pitchFamily="18" charset="0"/>
                      </a:rPr>
                      <m:t>≡0</m:t>
                    </m:r>
                  </m:oMath>
                </a14:m>
                <a:r>
                  <a:rPr lang="en-US" altLang="zh-CN" dirty="0" smtClean="0"/>
                  <a:t>, reduce </a:t>
                </a:r>
                <a:r>
                  <a:rPr lang="en-US" altLang="zh-CN" dirty="0"/>
                  <a:t>to classical </a:t>
                </a:r>
                <a:r>
                  <a:rPr lang="en-US" altLang="zh-CN" dirty="0" smtClean="0"/>
                  <a:t>theory on zonal symmetric flow</a:t>
                </a:r>
                <a:endParaRPr lang="en-US" altLang="zh-CN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zh-CN" alt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  <m:r>
                      <a:rPr lang="zh-CN" altLang="en-US">
                        <a:latin typeface="Cambria Math" panose="02040503050406030204" pitchFamily="18" charset="0"/>
                      </a:rPr>
                      <m:t>≠0</m:t>
                    </m:r>
                  </m:oMath>
                </a14:m>
                <a:r>
                  <a:rPr lang="en-US" altLang="zh-CN" dirty="0" smtClean="0"/>
                  <a:t>, </a:t>
                </a:r>
              </a:p>
              <a:p>
                <a:pPr marL="800100" lvl="1" indent="-34290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zh-CN" dirty="0" smtClean="0"/>
                  <a:t>Eq. (1) has three real (propagating) roots, the basic state satisfies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zh-CN" dirty="0" smtClean="0"/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zh-CN" dirty="0"/>
              </a:p>
              <a:p>
                <a:pPr marL="800100" lvl="1" indent="-34290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zh-CN" dirty="0" smtClean="0"/>
                  <a:t>otherwise, Eq. (1) has </a:t>
                </a:r>
                <a:r>
                  <a:rPr lang="en-US" altLang="zh-CN" dirty="0" err="1" smtClean="0"/>
                  <a:t>has</a:t>
                </a:r>
                <a:r>
                  <a:rPr lang="en-US" altLang="zh-CN" dirty="0" smtClean="0"/>
                  <a:t> one real </a:t>
                </a:r>
                <a:r>
                  <a:rPr lang="en-US" altLang="zh-CN" dirty="0"/>
                  <a:t>(propagating) </a:t>
                </a:r>
                <a:r>
                  <a:rPr lang="en-US" altLang="zh-CN" dirty="0" smtClean="0"/>
                  <a:t>solution and the other two complex conjugates (evanescent).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18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2317634"/>
                <a:ext cx="8169580" cy="3000821"/>
              </a:xfrm>
              <a:prstGeom prst="rect">
                <a:avLst/>
              </a:prstGeom>
              <a:blipFill rotWithShape="0">
                <a:blip r:embed="rId3"/>
                <a:stretch>
                  <a:fillRect l="-448" b="-8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Rossby wave on horizontal non-uniform flow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A0F8C-B68F-46F3-AD02-5C267203431E}" type="slidenum">
              <a:rPr lang="zh-CN" altLang="en-US" smtClean="0"/>
              <a:pPr/>
              <a:t>21</a:t>
            </a:fld>
            <a:r>
              <a:rPr lang="zh-CN" altLang="en-US" dirty="0" smtClean="0"/>
              <a:t> </a:t>
            </a:r>
            <a:r>
              <a:rPr lang="en-US" altLang="zh-CN" dirty="0" smtClean="0"/>
              <a:t>| </a:t>
            </a:r>
            <a:r>
              <a:rPr lang="en-US" altLang="zh-CN" dirty="0"/>
              <a:t>Interhemispheric </a:t>
            </a:r>
            <a:r>
              <a:rPr lang="en-US" altLang="zh-CN" dirty="0" smtClean="0"/>
              <a:t>teleconnection</a:t>
            </a:r>
            <a:endParaRPr lang="zh-CN" altLang="en-US" dirty="0"/>
          </a:p>
        </p:txBody>
      </p:sp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46145906"/>
              </p:ext>
            </p:extLst>
          </p:nvPr>
        </p:nvGraphicFramePr>
        <p:xfrm>
          <a:off x="973945" y="1536364"/>
          <a:ext cx="7627937" cy="474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43" name="Equation" r:id="rId4" imgW="4431960" imgH="279360" progId="Equation.DSMT4">
                  <p:embed/>
                </p:oleObj>
              </mc:Choice>
              <mc:Fallback>
                <p:oleObj name="Equation" r:id="rId4" imgW="4431960" imgH="27936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3945" y="1536364"/>
                        <a:ext cx="7627937" cy="474662"/>
                      </a:xfrm>
                      <a:prstGeom prst="rect">
                        <a:avLst/>
                      </a:prstGeom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矩形 12"/>
          <p:cNvSpPr/>
          <p:nvPr/>
        </p:nvSpPr>
        <p:spPr>
          <a:xfrm>
            <a:off x="4499296" y="2040635"/>
            <a:ext cx="429893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 smtClean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1200" dirty="0" err="1" smtClean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Opsteegh</a:t>
            </a:r>
            <a:r>
              <a:rPr lang="en-US" altLang="zh-CN" sz="12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 1982; Schneider and Watterson, </a:t>
            </a:r>
            <a:r>
              <a:rPr lang="en-US" altLang="zh-CN" sz="1200" dirty="0" smtClean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1984; Li and Li, 2012)</a:t>
            </a:r>
            <a:endParaRPr lang="zh-CN" altLang="en-US" dirty="0"/>
          </a:p>
        </p:txBody>
      </p:sp>
      <p:graphicFrame>
        <p:nvGraphicFramePr>
          <p:cNvPr id="15" name="对象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49466437"/>
              </p:ext>
            </p:extLst>
          </p:nvPr>
        </p:nvGraphicFramePr>
        <p:xfrm>
          <a:off x="1363967" y="3656110"/>
          <a:ext cx="4262438" cy="857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44" name="Equation" r:id="rId6" imgW="2920680" imgH="583920" progId="Equation.DSMT4">
                  <p:embed/>
                </p:oleObj>
              </mc:Choice>
              <mc:Fallback>
                <p:oleObj name="Equation" r:id="rId6" imgW="2920680" imgH="583920" progId="Equation.DSMT4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63967" y="3656110"/>
                        <a:ext cx="4262438" cy="857250"/>
                      </a:xfrm>
                      <a:prstGeom prst="rect">
                        <a:avLst/>
                      </a:prstGeom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文本框 19"/>
          <p:cNvSpPr txBox="1"/>
          <p:nvPr/>
        </p:nvSpPr>
        <p:spPr>
          <a:xfrm>
            <a:off x="628650" y="1072713"/>
            <a:ext cx="2518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The dispersion relation</a:t>
            </a:r>
            <a:endParaRPr lang="zh-CN" altLang="en-US" dirty="0"/>
          </a:p>
        </p:txBody>
      </p:sp>
      <p:sp>
        <p:nvSpPr>
          <p:cNvPr id="25" name="文本框 9"/>
          <p:cNvSpPr txBox="1"/>
          <p:nvPr/>
        </p:nvSpPr>
        <p:spPr>
          <a:xfrm>
            <a:off x="703123" y="5220862"/>
            <a:ext cx="8169580" cy="456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 smtClean="0"/>
              <a:t>Group velocity</a:t>
            </a:r>
            <a:endParaRPr lang="zh-CN" altLang="en-US" dirty="0"/>
          </a:p>
        </p:txBody>
      </p:sp>
      <p:graphicFrame>
        <p:nvGraphicFramePr>
          <p:cNvPr id="27" name="对象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9867842"/>
              </p:ext>
            </p:extLst>
          </p:nvPr>
        </p:nvGraphicFramePr>
        <p:xfrm>
          <a:off x="1317184" y="5686209"/>
          <a:ext cx="3182112" cy="438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45" name="Equation" r:id="rId8" imgW="2209800" imgH="304800" progId="Equation.DSMT4">
                  <p:embed/>
                </p:oleObj>
              </mc:Choice>
              <mc:Fallback>
                <p:oleObj name="Equation" r:id="rId8" imgW="2209800" imgH="304800" progId="Equation.DSMT4">
                  <p:embed/>
                  <p:pic>
                    <p:nvPicPr>
                      <p:cNvPr id="0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17184" y="5686209"/>
                        <a:ext cx="3182112" cy="4389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对象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2934650"/>
              </p:ext>
            </p:extLst>
          </p:nvPr>
        </p:nvGraphicFramePr>
        <p:xfrm>
          <a:off x="4851921" y="5687780"/>
          <a:ext cx="3108960" cy="4344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46" name="Equation" r:id="rId10" imgW="2184400" imgH="304800" progId="Equation.DSMT4">
                  <p:embed/>
                </p:oleObj>
              </mc:Choice>
              <mc:Fallback>
                <p:oleObj name="Equation" r:id="rId10" imgW="2184400" imgH="304800" progId="Equation.DSMT4">
                  <p:embed/>
                  <p:pic>
                    <p:nvPicPr>
                      <p:cNvPr id="0" name="Object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51921" y="5687780"/>
                        <a:ext cx="3108960" cy="43444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对象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33158627"/>
              </p:ext>
            </p:extLst>
          </p:nvPr>
        </p:nvGraphicFramePr>
        <p:xfrm>
          <a:off x="5888736" y="3775172"/>
          <a:ext cx="3171825" cy="619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47" name="Equation" r:id="rId12" imgW="3175000" imgH="622300" progId="Equation.DSMT4">
                  <p:embed/>
                </p:oleObj>
              </mc:Choice>
              <mc:Fallback>
                <p:oleObj name="Equation" r:id="rId12" imgW="3175000" imgH="622300" progId="Equation.DSMT4">
                  <p:embed/>
                  <p:pic>
                    <p:nvPicPr>
                      <p:cNvPr id="0" name="Object 17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88736" y="3775172"/>
                        <a:ext cx="3171825" cy="6191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06670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圆角矩形 24"/>
          <p:cNvSpPr/>
          <p:nvPr/>
        </p:nvSpPr>
        <p:spPr>
          <a:xfrm>
            <a:off x="664588" y="3474829"/>
            <a:ext cx="8278244" cy="1622014"/>
          </a:xfrm>
          <a:prstGeom prst="roundRect">
            <a:avLst>
              <a:gd name="adj" fmla="val 8639"/>
            </a:avLst>
          </a:prstGeom>
          <a:solidFill>
            <a:schemeClr val="accent2">
              <a:lumMod val="40000"/>
              <a:lumOff val="6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Propagation behaviors at a critical line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A0F8C-B68F-46F3-AD02-5C267203431E}" type="slidenum">
              <a:rPr lang="zh-CN" altLang="en-US" smtClean="0"/>
              <a:pPr/>
              <a:t>22</a:t>
            </a:fld>
            <a:r>
              <a:rPr lang="zh-CN" altLang="en-US" smtClean="0"/>
              <a:t> </a:t>
            </a:r>
            <a:r>
              <a:rPr lang="en-US" altLang="zh-CN" smtClean="0"/>
              <a:t>| Interhemispheric teleconnection</a:t>
            </a:r>
            <a:endParaRPr lang="zh-CN" altLang="en-US" dirty="0"/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60166653"/>
              </p:ext>
            </p:extLst>
          </p:nvPr>
        </p:nvGraphicFramePr>
        <p:xfrm>
          <a:off x="3981197" y="1255692"/>
          <a:ext cx="4481513" cy="474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36" name="Equation" r:id="rId3" imgW="2603160" imgH="279360" progId="Equation.DSMT4">
                  <p:embed/>
                </p:oleObj>
              </mc:Choice>
              <mc:Fallback>
                <p:oleObj name="Equation" r:id="rId3" imgW="2603160" imgH="2793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81197" y="1255692"/>
                        <a:ext cx="4481513" cy="474663"/>
                      </a:xfrm>
                      <a:prstGeom prst="rect">
                        <a:avLst/>
                      </a:prstGeom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475488" y="1901954"/>
                <a:ext cx="8239187" cy="43161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zh-CN" alt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  <m:r>
                      <a:rPr lang="zh-CN" altLang="en-US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zh-CN" dirty="0" smtClean="0">
                    <a:latin typeface="Calibri" panose="020F0502020204030204" pitchFamily="34" charset="0"/>
                    <a:cs typeface="Calibri" panose="020F0502020204030204" pitchFamily="34" charset="0"/>
                  </a:rPr>
                  <a:t>:</a:t>
                </a:r>
              </a:p>
              <a:p>
                <a:pPr lvl="1" indent="-228600">
                  <a:lnSpc>
                    <a:spcPct val="13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zh-CN" dirty="0" smtClean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i="1" dirty="0" smtClean="0">
                    <a:latin typeface="Calibri" panose="020F0502020204030204" pitchFamily="34" charset="0"/>
                    <a:cs typeface="Calibri" panose="020F0502020204030204" pitchFamily="34" charset="0"/>
                  </a:rPr>
                  <a:t>If</a:t>
                </a:r>
                <a:r>
                  <a:rPr lang="en-US" altLang="zh-CN" dirty="0" smtClean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zh-CN" alt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</m:acc>
                      </m:e>
                      <m:sub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zh-CN" altLang="en-US">
                        <a:latin typeface="Cambria Math" panose="02040503050406030204" pitchFamily="18" charset="0"/>
                      </a:rPr>
                      <m:t>≠0</m:t>
                    </m:r>
                  </m:oMath>
                </a14:m>
                <a:r>
                  <a:rPr lang="en-US" altLang="zh-CN" dirty="0" smtClean="0">
                    <a:latin typeface="Calibri" panose="020F0502020204030204" pitchFamily="34" charset="0"/>
                    <a:cs typeface="Calibri" panose="020F0502020204030204" pitchFamily="34" charset="0"/>
                  </a:rPr>
                  <a:t>, one propagating root: </a:t>
                </a:r>
                <a14:m>
                  <m:oMath xmlns:m="http://schemas.openxmlformats.org/officeDocument/2006/math">
                    <m:r>
                      <a:rPr lang="zh-CN" altLang="en-US" i="1">
                        <a:latin typeface="Cambria Math" panose="02040503050406030204" pitchFamily="18" charset="0"/>
                      </a:rPr>
                      <m:t>𝑙</m:t>
                    </m:r>
                    <m:r>
                      <a:rPr lang="zh-CN" altLang="en-US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type m:val="lin"/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zh-CN" alt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</m:acc>
                          </m:e>
                          <m:sub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𝑘</m:t>
                        </m:r>
                      </m:num>
                      <m:den>
                        <m:sSub>
                          <m:sSubPr>
                            <m:ctrlPr>
                              <a:rPr lang="zh-CN" alt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</m:acc>
                          </m:e>
                          <m:sub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altLang="zh-CN" dirty="0" smtClean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  <a:endParaRPr lang="zh-CN" alt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 indent="-228600">
                  <a:lnSpc>
                    <a:spcPct val="13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zh-CN" dirty="0" smtClean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i="1" dirty="0" smtClean="0">
                    <a:latin typeface="Calibri" panose="020F0502020204030204" pitchFamily="34" charset="0"/>
                    <a:cs typeface="Calibri" panose="020F0502020204030204" pitchFamily="34" charset="0"/>
                  </a:rPr>
                  <a:t>If</a:t>
                </a:r>
                <a:r>
                  <a:rPr lang="en-US" altLang="zh-CN" dirty="0" smtClean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zh-CN" alt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</m:acc>
                      </m:e>
                      <m:sub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zh-CN" altLang="en-US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altLang="zh-CN" dirty="0" smtClean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zh-CN" altLang="en-US">
                        <a:latin typeface="Cambria Math" panose="02040503050406030204" pitchFamily="18" charset="0"/>
                      </a:rPr>
                      <m:t>|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𝑙</m:t>
                    </m:r>
                    <m:r>
                      <a:rPr lang="zh-CN" altLang="en-US">
                        <a:latin typeface="Cambria Math" panose="02040503050406030204" pitchFamily="18" charset="0"/>
                      </a:rPr>
                      <m:t>|→∞</m:t>
                    </m:r>
                  </m:oMath>
                </a14:m>
                <a:r>
                  <a:rPr lang="en-US" altLang="zh-CN" dirty="0" smtClean="0">
                    <a:latin typeface="Calibri" panose="020F0502020204030204" pitchFamily="34" charset="0"/>
                    <a:cs typeface="Calibri" panose="020F0502020204030204" pitchFamily="34" charset="0"/>
                  </a:rPr>
                  <a:t> , </a:t>
                </a:r>
                <a:r>
                  <a:rPr lang="en-US" altLang="zh-CN" b="1" dirty="0" smtClean="0">
                    <a:solidFill>
                      <a:srgbClr val="FF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the classical theory</a:t>
                </a:r>
              </a:p>
              <a:p>
                <a:pPr marL="285750" indent="-28575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zh-CN" alt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  <m:r>
                      <a:rPr lang="zh-CN" altLang="en-US">
                        <a:latin typeface="Cambria Math" panose="02040503050406030204" pitchFamily="18" charset="0"/>
                      </a:rPr>
                      <m:t>≠0</m:t>
                    </m:r>
                  </m:oMath>
                </a14:m>
                <a:r>
                  <a:rPr lang="en-US" altLang="zh-CN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dirty="0" smtClean="0">
                    <a:latin typeface="Calibri" panose="020F0502020204030204" pitchFamily="34" charset="0"/>
                    <a:cs typeface="Calibri" panose="020F0502020204030204" pitchFamily="34" charset="0"/>
                  </a:rPr>
                  <a:t>: </a:t>
                </a:r>
              </a:p>
              <a:p>
                <a:pPr lvl="1" indent="-228600">
                  <a:lnSpc>
                    <a:spcPct val="13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zh-CN" dirty="0" smtClean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i="1" dirty="0" smtClean="0">
                    <a:latin typeface="Calibri" panose="020F0502020204030204" pitchFamily="34" charset="0"/>
                    <a:cs typeface="Calibri" panose="020F0502020204030204" pitchFamily="34" charset="0"/>
                  </a:rPr>
                  <a:t>If</a:t>
                </a:r>
                <a:r>
                  <a:rPr lang="en-US" altLang="zh-CN" dirty="0" smtClean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zh-CN" alt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</m:acc>
                      </m:e>
                      <m:sub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zh-CN" altLang="en-US">
                        <a:latin typeface="Cambria Math" panose="02040503050406030204" pitchFamily="18" charset="0"/>
                      </a:rPr>
                      <m:t>≠0</m:t>
                    </m:r>
                  </m:oMath>
                </a14:m>
                <a:r>
                  <a:rPr lang="en-US" altLang="zh-CN" dirty="0" smtClean="0">
                    <a:latin typeface="Calibri" panose="020F0502020204030204" pitchFamily="34" charset="0"/>
                    <a:cs typeface="Calibri" panose="020F0502020204030204" pitchFamily="34" charset="0"/>
                  </a:rPr>
                  <a:t>,  then </a:t>
                </a:r>
                <a14:m>
                  <m:oMath xmlns:m="http://schemas.openxmlformats.org/officeDocument/2006/math">
                    <m:r>
                      <a:rPr lang="zh-CN" altLang="en-US" i="1">
                        <a:latin typeface="Cambria Math" panose="02040503050406030204" pitchFamily="18" charset="0"/>
                      </a:rPr>
                      <m:t>𝑙</m:t>
                    </m:r>
                    <m:r>
                      <a:rPr lang="zh-CN" altLang="en-US">
                        <a:latin typeface="Cambria Math" panose="02040503050406030204" pitchFamily="18" charset="0"/>
                      </a:rPr>
                      <m:t>≈</m:t>
                    </m:r>
                    <m:sSup>
                      <m:sSupPr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zh-CN" alt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type m:val="lin"/>
                                <m:ctrlP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sSub>
                                  <m:sSubPr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zh-CN" alt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zh-CN" altLang="en-US" i="1">
                                            <a:latin typeface="Cambria Math" panose="02040503050406030204" pitchFamily="18" charset="0"/>
                                          </a:rPr>
                                          <m:t>𝑞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zh-CN" alt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zh-CN" altLang="en-US" i="1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  <m:sup>
                        <m:f>
                          <m:fPr>
                            <m:type m:val="lin"/>
                            <m:ctrlPr>
                              <a:rPr lang="zh-CN" alt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zh-CN" altLang="en-US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zh-CN" altLang="en-US">
                                <a:latin typeface="Cambria Math" panose="02040503050406030204" pitchFamily="18" charset="0"/>
                              </a:rPr>
                              <m:t>3</m:t>
                            </m:r>
                          </m:den>
                        </m:f>
                      </m:sup>
                    </m:sSup>
                  </m:oMath>
                </a14:m>
                <a:r>
                  <a:rPr lang="en-US" altLang="zh-CN" dirty="0" smtClean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:r>
                  <a:rPr lang="en-US" altLang="zh-CN" dirty="0">
                    <a:latin typeface="Calibri" panose="020F0502020204030204" pitchFamily="34" charset="0"/>
                    <a:cs typeface="Calibri" panose="020F0502020204030204" pitchFamily="34" charset="0"/>
                  </a:rPr>
                  <a:t>one propagating solution</a:t>
                </a:r>
              </a:p>
              <a:p>
                <a:pPr lvl="1">
                  <a:lnSpc>
                    <a:spcPct val="130000"/>
                  </a:lnSpc>
                </a:pPr>
                <a:r>
                  <a:rPr lang="en-US" altLang="zh-CN" b="1" dirty="0" smtClean="0">
                    <a:latin typeface="Calibri" panose="020F0502020204030204" pitchFamily="34" charset="0"/>
                    <a:cs typeface="Calibri" panose="020F0502020204030204" pitchFamily="34" charset="0"/>
                  </a:rPr>
                  <a:t>Phase</a:t>
                </a:r>
                <a:r>
                  <a:rPr lang="en-US" altLang="zh-CN" dirty="0" smtClean="0">
                    <a:latin typeface="Calibri" panose="020F0502020204030204" pitchFamily="34" charset="0"/>
                    <a:cs typeface="Calibri" panose="020F0502020204030204" pitchFamily="34" charset="0"/>
                  </a:rPr>
                  <a:t>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zh-CN" alt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</m:acc>
                      </m:e>
                      <m:sub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zh-CN" altLang="en-US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altLang="zh-CN" dirty="0" smtClean="0">
                    <a:latin typeface="Calibri" panose="020F0502020204030204" pitchFamily="34" charset="0"/>
                    <a:cs typeface="Calibri" panose="020F0502020204030204" pitchFamily="34" charset="0"/>
                  </a:rPr>
                  <a:t>, southerly favors the phase northward, </a:t>
                </a:r>
              </a:p>
              <a:p>
                <a:pPr lvl="1">
                  <a:lnSpc>
                    <a:spcPct val="130000"/>
                  </a:lnSpc>
                </a:pPr>
                <a:r>
                  <a:rPr lang="en-US" altLang="zh-CN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dirty="0" smtClean="0">
                    <a:latin typeface="Calibri" panose="020F0502020204030204" pitchFamily="34" charset="0"/>
                    <a:cs typeface="Calibri" panose="020F0502020204030204" pitchFamily="34" charset="0"/>
                  </a:rPr>
                  <a:t>            but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zh-CN" alt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</m:acc>
                      </m:e>
                      <m:sub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zh-CN" altLang="en-US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altLang="zh-CN" dirty="0" smtClean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:r>
                  <a:rPr lang="en-US" altLang="zh-CN" dirty="0">
                    <a:latin typeface="Calibri" panose="020F0502020204030204" pitchFamily="34" charset="0"/>
                    <a:cs typeface="Calibri" panose="020F0502020204030204" pitchFamily="34" charset="0"/>
                  </a:rPr>
                  <a:t>southerly favors the phase </a:t>
                </a:r>
                <a:r>
                  <a:rPr lang="en-US" altLang="zh-CN" dirty="0" smtClean="0">
                    <a:latin typeface="Calibri" panose="020F0502020204030204" pitchFamily="34" charset="0"/>
                    <a:cs typeface="Calibri" panose="020F0502020204030204" pitchFamily="34" charset="0"/>
                  </a:rPr>
                  <a:t>southward</a:t>
                </a:r>
              </a:p>
              <a:p>
                <a:pPr lvl="1">
                  <a:lnSpc>
                    <a:spcPct val="130000"/>
                  </a:lnSpc>
                </a:pPr>
                <a:r>
                  <a:rPr lang="en-US" altLang="zh-CN" b="1" dirty="0" smtClean="0">
                    <a:latin typeface="Calibri" panose="020F0502020204030204" pitchFamily="34" charset="0"/>
                    <a:cs typeface="Calibri" panose="020F0502020204030204" pitchFamily="34" charset="0"/>
                  </a:rPr>
                  <a:t>Energy</a:t>
                </a:r>
                <a:r>
                  <a:rPr lang="en-US" altLang="zh-CN" dirty="0" smtClean="0">
                    <a:latin typeface="Calibri" panose="020F0502020204030204" pitchFamily="34" charset="0"/>
                    <a:cs typeface="Calibri" panose="020F0502020204030204" pitchFamily="34" charset="0"/>
                  </a:rPr>
                  <a:t>: </a:t>
                </a:r>
                <a:r>
                  <a:rPr lang="en-US" altLang="zh-CN" b="1" dirty="0">
                    <a:solidFill>
                      <a:srgbClr val="0000F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southerly </a:t>
                </a:r>
                <a:r>
                  <a:rPr lang="en-US" altLang="zh-CN" b="1" dirty="0" smtClean="0">
                    <a:solidFill>
                      <a:srgbClr val="0000F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favors the energy northward</a:t>
                </a:r>
                <a:r>
                  <a:rPr lang="en-US" altLang="zh-CN" dirty="0" smtClean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  <a:endParaRPr lang="en-US" altLang="zh-CN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 indent="-228600">
                  <a:lnSpc>
                    <a:spcPct val="13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zh-CN" dirty="0" smtClean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i="1" dirty="0" smtClean="0">
                    <a:latin typeface="Calibri" panose="020F0502020204030204" pitchFamily="34" charset="0"/>
                    <a:cs typeface="Calibri" panose="020F0502020204030204" pitchFamily="34" charset="0"/>
                  </a:rPr>
                  <a:t>If</a:t>
                </a:r>
                <a:r>
                  <a:rPr lang="en-US" altLang="zh-CN" dirty="0" smtClean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zh-CN" alt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</m:acc>
                      </m:e>
                      <m:sub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zh-CN" altLang="en-US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altLang="zh-CN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:r>
                  <a:rPr lang="en-US" altLang="zh-CN" dirty="0" smtClean="0">
                    <a:latin typeface="Calibri" panose="020F0502020204030204" pitchFamily="34" charset="0"/>
                    <a:cs typeface="Calibri" panose="020F0502020204030204" pitchFamily="34" charset="0"/>
                  </a:rPr>
                  <a:t>rare and at a local point.</a:t>
                </a:r>
              </a:p>
              <a:p>
                <a:pPr marL="685800" lvl="2">
                  <a:lnSpc>
                    <a:spcPct val="130000"/>
                  </a:lnSpc>
                </a:pPr>
                <a:r>
                  <a:rPr lang="en-US" altLang="zh-CN" i="1" dirty="0" smtClean="0">
                    <a:latin typeface="Calibri" panose="020F0502020204030204" pitchFamily="34" charset="0"/>
                    <a:cs typeface="Calibri" panose="020F0502020204030204" pitchFamily="34" charset="0"/>
                  </a:rPr>
                  <a:t>If</a:t>
                </a:r>
                <a:r>
                  <a:rPr lang="en-US" altLang="zh-CN" dirty="0" smtClean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zh-CN" altLang="en-US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zh-CN" altLang="en-US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type m:val="lin"/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zh-CN" alt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</m:acc>
                          </m:e>
                          <m:sub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zh-CN" alt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acc>
                          </m:e>
                          <m:sub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b>
                        </m:sSub>
                      </m:den>
                    </m:f>
                    <m:r>
                      <a:rPr lang="zh-CN" altLang="en-US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altLang="zh-CN" dirty="0" smtClean="0">
                    <a:latin typeface="Calibri" panose="020F0502020204030204" pitchFamily="34" charset="0"/>
                    <a:cs typeface="Calibri" panose="020F0502020204030204" pitchFamily="34" charset="0"/>
                  </a:rPr>
                  <a:t>, two propagating roots.</a:t>
                </a:r>
                <a:endParaRPr lang="zh-CN" alt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685800" lvl="2">
                  <a:lnSpc>
                    <a:spcPct val="130000"/>
                  </a:lnSpc>
                </a:pPr>
                <a:r>
                  <a:rPr lang="en-US" altLang="zh-CN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e</a:t>
                </a:r>
                <a:r>
                  <a:rPr lang="en-US" altLang="zh-CN" i="1" dirty="0" smtClean="0">
                    <a:latin typeface="Calibri" panose="020F0502020204030204" pitchFamily="34" charset="0"/>
                    <a:cs typeface="Calibri" panose="020F0502020204030204" pitchFamily="34" charset="0"/>
                  </a:rPr>
                  <a:t>lse</a:t>
                </a:r>
                <a:r>
                  <a:rPr lang="en-US" altLang="zh-CN" dirty="0" smtClean="0">
                    <a:latin typeface="Calibri" panose="020F0502020204030204" pitchFamily="34" charset="0"/>
                    <a:cs typeface="Calibri" panose="020F0502020204030204" pitchFamily="34" charset="0"/>
                  </a:rPr>
                  <a:t> evanescent root.</a:t>
                </a:r>
                <a:endParaRPr lang="zh-CN" alt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488" y="1901954"/>
                <a:ext cx="8239187" cy="4316182"/>
              </a:xfrm>
              <a:prstGeom prst="rect">
                <a:avLst/>
              </a:prstGeom>
              <a:blipFill rotWithShape="0">
                <a:blip r:embed="rId5"/>
                <a:stretch>
                  <a:fillRect l="-444" t="-141" b="-53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文本框 13"/>
          <p:cNvSpPr txBox="1"/>
          <p:nvPr/>
        </p:nvSpPr>
        <p:spPr>
          <a:xfrm>
            <a:off x="468636" y="1269652"/>
            <a:ext cx="3403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The dispersion relation reduces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/>
              <p:cNvSpPr txBox="1"/>
              <p:nvPr/>
            </p:nvSpPr>
            <p:spPr>
              <a:xfrm>
                <a:off x="475488" y="831805"/>
                <a:ext cx="44776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 smtClean="0"/>
                  <a:t>Assuming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zh-CN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zh-CN" alt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</m:e>
                      <m:sub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  <m:r>
                      <a:rPr lang="zh-CN" altLang="en-US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zh-CN" dirty="0" smtClean="0"/>
                  <a:t> (stationary wave)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19" name="文本框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488" y="831805"/>
                <a:ext cx="4477636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1088" t="-8197" r="-136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2" name="对象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99849394"/>
              </p:ext>
            </p:extLst>
          </p:nvPr>
        </p:nvGraphicFramePr>
        <p:xfrm>
          <a:off x="6068504" y="4711797"/>
          <a:ext cx="2755456" cy="3850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37" name="Equation" r:id="rId7" imgW="2184400" imgH="304800" progId="Equation.DSMT4">
                  <p:embed/>
                </p:oleObj>
              </mc:Choice>
              <mc:Fallback>
                <p:oleObj name="Equation" r:id="rId7" imgW="2184400" imgH="304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68504" y="4711797"/>
                        <a:ext cx="2755456" cy="385045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rgbClr val="00B05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矩形 23"/>
          <p:cNvSpPr/>
          <p:nvPr/>
        </p:nvSpPr>
        <p:spPr>
          <a:xfrm>
            <a:off x="3649504" y="3244334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18767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Contents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A0F8C-B68F-46F3-AD02-5C267203431E}" type="slidenum">
              <a:rPr lang="zh-CN" altLang="en-US" smtClean="0"/>
              <a:pPr/>
              <a:t>23</a:t>
            </a:fld>
            <a:r>
              <a:rPr lang="zh-CN" altLang="en-US" smtClean="0"/>
              <a:t> </a:t>
            </a:r>
            <a:r>
              <a:rPr lang="en-US" altLang="zh-CN" smtClean="0"/>
              <a:t>| Interhemispheric teleconnection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746677" y="1199656"/>
            <a:ext cx="7650645" cy="4028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en-US" altLang="zh-CN" sz="2000" b="1" dirty="0" smtClean="0">
                <a:latin typeface="Arial" pitchFamily="34" charset="0"/>
                <a:cs typeface="Arial" pitchFamily="34" charset="0"/>
              </a:rPr>
              <a:t>Introduction</a:t>
            </a:r>
          </a:p>
          <a:p>
            <a:pPr marL="457200" indent="-457200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en-US" altLang="zh-CN" sz="2000" b="1" dirty="0">
                <a:latin typeface="Arial" pitchFamily="34" charset="0"/>
                <a:cs typeface="Arial" pitchFamily="34" charset="0"/>
              </a:rPr>
              <a:t>Data and diagnostic tools</a:t>
            </a:r>
          </a:p>
          <a:p>
            <a:pPr marL="457200" indent="-457200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en-US" altLang="zh-CN" sz="2000" b="1" dirty="0">
                <a:latin typeface="Arial" pitchFamily="34" charset="0"/>
                <a:cs typeface="Arial" pitchFamily="34" charset="0"/>
              </a:rPr>
              <a:t>Observed interhemispheric teleconnection across the critical line </a:t>
            </a:r>
          </a:p>
          <a:p>
            <a:pPr marL="457200" indent="-457200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en-US" altLang="zh-CN" sz="2000" b="1" dirty="0">
                <a:latin typeface="Arial" pitchFamily="34" charset="0"/>
                <a:cs typeface="Arial" pitchFamily="34" charset="0"/>
              </a:rPr>
              <a:t>Theoretical </a:t>
            </a:r>
            <a:r>
              <a:rPr lang="en-US" altLang="zh-CN" sz="2000" b="1" dirty="0" smtClean="0">
                <a:latin typeface="Arial" pitchFamily="34" charset="0"/>
                <a:cs typeface="Arial" pitchFamily="34" charset="0"/>
              </a:rPr>
              <a:t>basis </a:t>
            </a:r>
            <a:r>
              <a:rPr lang="en-US" altLang="zh-CN" sz="2000" b="1" dirty="0">
                <a:latin typeface="Arial" pitchFamily="34" charset="0"/>
                <a:cs typeface="Arial" pitchFamily="34" charset="0"/>
              </a:rPr>
              <a:t>for </a:t>
            </a:r>
            <a:r>
              <a:rPr lang="en-US" altLang="zh-CN" sz="2000" b="1" dirty="0" smtClean="0">
                <a:latin typeface="Arial" pitchFamily="34" charset="0"/>
                <a:cs typeface="Arial" pitchFamily="34" charset="0"/>
              </a:rPr>
              <a:t>stationary </a:t>
            </a:r>
            <a:r>
              <a:rPr lang="en-US" altLang="zh-CN" sz="2000" b="1" dirty="0">
                <a:latin typeface="Arial" pitchFamily="34" charset="0"/>
                <a:cs typeface="Arial" pitchFamily="34" charset="0"/>
              </a:rPr>
              <a:t>Rossby wave </a:t>
            </a:r>
            <a:r>
              <a:rPr lang="en-US" altLang="zh-CN" sz="2000" b="1" dirty="0" smtClean="0">
                <a:latin typeface="Arial" pitchFamily="34" charset="0"/>
                <a:cs typeface="Arial" pitchFamily="34" charset="0"/>
              </a:rPr>
              <a:t>propagation</a:t>
            </a:r>
          </a:p>
          <a:p>
            <a:pPr marL="457200" indent="-457200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en-US" altLang="zh-CN" sz="20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Stationary </a:t>
            </a:r>
            <a:r>
              <a:rPr lang="en-US" altLang="zh-CN" sz="20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wave propagation on DJF climatology </a:t>
            </a:r>
            <a:r>
              <a:rPr lang="en-US" altLang="zh-CN" sz="20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flow</a:t>
            </a:r>
          </a:p>
          <a:p>
            <a:pPr marL="457200" indent="-457200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en-US" altLang="zh-CN" sz="2000" b="1" dirty="0" smtClean="0">
                <a:latin typeface="Arial" pitchFamily="34" charset="0"/>
                <a:cs typeface="Arial" pitchFamily="34" charset="0"/>
              </a:rPr>
              <a:t>Conclusion </a:t>
            </a:r>
            <a:r>
              <a:rPr lang="en-US" altLang="zh-CN" sz="2000" b="1" dirty="0">
                <a:latin typeface="Arial" pitchFamily="34" charset="0"/>
                <a:cs typeface="Arial" pitchFamily="34" charset="0"/>
              </a:rPr>
              <a:t>and </a:t>
            </a:r>
            <a:r>
              <a:rPr lang="en-US" altLang="zh-CN" sz="2000" b="1" dirty="0" smtClean="0">
                <a:latin typeface="Arial" pitchFamily="34" charset="0"/>
                <a:cs typeface="Arial" pitchFamily="34" charset="0"/>
              </a:rPr>
              <a:t>Discussions</a:t>
            </a: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sz="1200" dirty="0" smtClean="0"/>
          </a:p>
        </p:txBody>
      </p:sp>
    </p:spTree>
    <p:extLst>
      <p:ext uri="{BB962C8B-B14F-4D97-AF65-F5344CB8AC3E}">
        <p14:creationId xmlns:p14="http://schemas.microsoft.com/office/powerpoint/2010/main" val="3384211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Basic flow at 250hPa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A0F8C-B68F-46F3-AD02-5C267203431E}" type="slidenum">
              <a:rPr lang="zh-CN" altLang="en-US" smtClean="0"/>
              <a:pPr/>
              <a:t>24</a:t>
            </a:fld>
            <a:r>
              <a:rPr lang="zh-CN" altLang="en-US" smtClean="0"/>
              <a:t> </a:t>
            </a:r>
            <a:r>
              <a:rPr lang="en-US" altLang="zh-CN" smtClean="0"/>
              <a:t>| Interhemispheric teleconnection</a:t>
            </a:r>
            <a:endParaRPr lang="zh-CN" altLang="en-US" dirty="0"/>
          </a:p>
        </p:txBody>
      </p:sp>
      <p:pic>
        <p:nvPicPr>
          <p:cNvPr id="4" name="图片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132" y="971559"/>
            <a:ext cx="8191736" cy="45788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组合 6"/>
          <p:cNvGrpSpPr/>
          <p:nvPr/>
        </p:nvGrpSpPr>
        <p:grpSpPr>
          <a:xfrm>
            <a:off x="5240292" y="1792224"/>
            <a:ext cx="1462260" cy="732023"/>
            <a:chOff x="5240292" y="1865376"/>
            <a:chExt cx="1462260" cy="732023"/>
          </a:xfrm>
        </p:grpSpPr>
        <p:sp>
          <p:nvSpPr>
            <p:cNvPr id="5" name="矩形 4"/>
            <p:cNvSpPr/>
            <p:nvPr/>
          </p:nvSpPr>
          <p:spPr>
            <a:xfrm>
              <a:off x="5340096" y="1865376"/>
              <a:ext cx="1362456" cy="36576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5240292" y="2258845"/>
              <a:ext cx="14622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 smtClean="0">
                  <a:solidFill>
                    <a:srgbClr val="FF0000"/>
                  </a:solidFill>
                </a:rPr>
                <a:t>southerly duct</a:t>
              </a:r>
              <a:endParaRPr lang="zh-CN" altLang="en-US" sz="1600" dirty="0">
                <a:solidFill>
                  <a:srgbClr val="FF0000"/>
                </a:solidFill>
              </a:endParaRPr>
            </a:p>
          </p:txBody>
        </p:sp>
      </p:grpSp>
      <p:graphicFrame>
        <p:nvGraphicFramePr>
          <p:cNvPr id="16" name="对象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368833"/>
              </p:ext>
            </p:extLst>
          </p:nvPr>
        </p:nvGraphicFramePr>
        <p:xfrm>
          <a:off x="3021780" y="5831871"/>
          <a:ext cx="971550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26" name="Equation" r:id="rId4" imgW="507960" imgH="241200" progId="Equation.DSMT4">
                  <p:embed/>
                </p:oleObj>
              </mc:Choice>
              <mc:Fallback>
                <p:oleObj name="Equation" r:id="rId4" imgW="507960" imgH="241200" progId="Equation.DSMT4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21780" y="5831871"/>
                        <a:ext cx="971550" cy="42545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文本框 9"/>
          <p:cNvSpPr txBox="1"/>
          <p:nvPr/>
        </p:nvSpPr>
        <p:spPr>
          <a:xfrm>
            <a:off x="1398888" y="5759341"/>
            <a:ext cx="6628718" cy="456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dirty="0" smtClean="0"/>
              <a:t>In most areas</a:t>
            </a:r>
            <a:endParaRPr lang="zh-CN" altLang="en-US" dirty="0"/>
          </a:p>
        </p:txBody>
      </p:sp>
      <p:sp>
        <p:nvSpPr>
          <p:cNvPr id="10" name="文本框 4"/>
          <p:cNvSpPr txBox="1"/>
          <p:nvPr/>
        </p:nvSpPr>
        <p:spPr>
          <a:xfrm>
            <a:off x="0" y="6031210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 smtClean="0"/>
              <a:t>Figure 6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63549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542925" y="960443"/>
            <a:ext cx="805815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dirty="0" smtClean="0"/>
              <a:t>Zonal varying zonal flow (</a:t>
            </a:r>
            <a:r>
              <a:rPr lang="en-US" altLang="zh-CN" b="1" dirty="0" smtClean="0"/>
              <a:t>ZVZF</a:t>
            </a:r>
            <a:r>
              <a:rPr lang="en-US" altLang="zh-CN" dirty="0" smtClean="0"/>
              <a:t>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dirty="0" smtClean="0"/>
              <a:t>Partial horizontal non-uniform flow (</a:t>
            </a:r>
            <a:r>
              <a:rPr lang="en-US" altLang="zh-CN" b="1" dirty="0" smtClean="0"/>
              <a:t>PHNF</a:t>
            </a:r>
            <a:r>
              <a:rPr lang="en-US" altLang="zh-CN" dirty="0" smtClean="0"/>
              <a:t>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dirty="0" smtClean="0"/>
              <a:t>Full horizontal non-uniform flow (</a:t>
            </a:r>
            <a:r>
              <a:rPr lang="en-US" altLang="zh-CN" b="1" dirty="0" smtClean="0"/>
              <a:t>FHNF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Basic state notes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A0F8C-B68F-46F3-AD02-5C267203431E}" type="slidenum">
              <a:rPr lang="zh-CN" altLang="en-US" smtClean="0"/>
              <a:pPr/>
              <a:t>25</a:t>
            </a:fld>
            <a:r>
              <a:rPr lang="zh-CN" altLang="en-US" smtClean="0"/>
              <a:t> </a:t>
            </a:r>
            <a:r>
              <a:rPr lang="en-US" altLang="zh-CN" smtClean="0"/>
              <a:t>| Interhemispheric teleconnection</a:t>
            </a:r>
            <a:endParaRPr lang="zh-CN" altLang="en-US" dirty="0"/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93151936"/>
              </p:ext>
            </p:extLst>
          </p:nvPr>
        </p:nvGraphicFramePr>
        <p:xfrm>
          <a:off x="4447212" y="5458715"/>
          <a:ext cx="4348405" cy="757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768" name="Equation" r:id="rId3" imgW="2717800" imgH="482600" progId="Equation.DSMT4">
                  <p:embed/>
                </p:oleObj>
              </mc:Choice>
              <mc:Fallback>
                <p:oleObj name="Equation" r:id="rId3" imgW="2717800" imgH="482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47212" y="5458715"/>
                        <a:ext cx="4348405" cy="757562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86289047"/>
              </p:ext>
            </p:extLst>
          </p:nvPr>
        </p:nvGraphicFramePr>
        <p:xfrm>
          <a:off x="628650" y="5394760"/>
          <a:ext cx="3498772" cy="889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769" name="Equation" r:id="rId5" imgW="1726451" imgH="444307" progId="Equation.DSMT4">
                  <p:embed/>
                </p:oleObj>
              </mc:Choice>
              <mc:Fallback>
                <p:oleObj name="Equation" r:id="rId5" imgW="1726451" imgH="444307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8650" y="5394760"/>
                        <a:ext cx="3498772" cy="88919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93209884"/>
              </p:ext>
            </p:extLst>
          </p:nvPr>
        </p:nvGraphicFramePr>
        <p:xfrm>
          <a:off x="733582" y="4699894"/>
          <a:ext cx="4265971" cy="6792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770" name="Equation" r:id="rId7" imgW="2997200" imgH="457200" progId="Equation.DSMT4">
                  <p:embed/>
                </p:oleObj>
              </mc:Choice>
              <mc:Fallback>
                <p:oleObj name="Equation" r:id="rId7" imgW="2997200" imgH="457200" progId="Equation.DSMT4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3582" y="4699894"/>
                        <a:ext cx="4265971" cy="67929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28371275"/>
              </p:ext>
            </p:extLst>
          </p:nvPr>
        </p:nvGraphicFramePr>
        <p:xfrm>
          <a:off x="1356919" y="1678006"/>
          <a:ext cx="4544695" cy="3912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771" name="Equation" r:id="rId9" imgW="2895480" imgH="253800" progId="Equation.DSMT4">
                  <p:embed/>
                </p:oleObj>
              </mc:Choice>
              <mc:Fallback>
                <p:oleObj name="Equation" r:id="rId9" imgW="2895480" imgH="253800" progId="Equation.DSMT4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56919" y="1678006"/>
                        <a:ext cx="4544695" cy="39126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对象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0566732"/>
              </p:ext>
            </p:extLst>
          </p:nvPr>
        </p:nvGraphicFramePr>
        <p:xfrm>
          <a:off x="1356919" y="2775273"/>
          <a:ext cx="5362575" cy="392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772" name="Equation" r:id="rId11" imgW="3416040" imgH="253800" progId="Equation.DSMT4">
                  <p:embed/>
                </p:oleObj>
              </mc:Choice>
              <mc:Fallback>
                <p:oleObj name="Equation" r:id="rId11" imgW="341604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56919" y="2775273"/>
                        <a:ext cx="5362575" cy="39211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对象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31506332"/>
              </p:ext>
            </p:extLst>
          </p:nvPr>
        </p:nvGraphicFramePr>
        <p:xfrm>
          <a:off x="1356919" y="3873388"/>
          <a:ext cx="6040438" cy="392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773" name="Equation" r:id="rId13" imgW="3848040" imgH="253800" progId="Equation.DSMT4">
                  <p:embed/>
                </p:oleObj>
              </mc:Choice>
              <mc:Fallback>
                <p:oleObj name="Equation" r:id="rId13" imgW="384804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56919" y="3873388"/>
                        <a:ext cx="6040438" cy="39211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11657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Propagating root numbers distribution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A0F8C-B68F-46F3-AD02-5C267203431E}" type="slidenum">
              <a:rPr lang="zh-CN" altLang="en-US" smtClean="0"/>
              <a:pPr/>
              <a:t>26</a:t>
            </a:fld>
            <a:r>
              <a:rPr lang="zh-CN" altLang="en-US" dirty="0" smtClean="0"/>
              <a:t> </a:t>
            </a:r>
            <a:r>
              <a:rPr lang="en-US" altLang="zh-CN" dirty="0" smtClean="0"/>
              <a:t>| </a:t>
            </a:r>
            <a:r>
              <a:rPr lang="en-US" altLang="zh-CN" dirty="0"/>
              <a:t>Interhemispheric teleconnection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628650" y="999320"/>
            <a:ext cx="3443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For k = 4 (about 7000km at 45º)</a:t>
            </a:r>
            <a:endParaRPr lang="zh-CN" altLang="en-US" dirty="0"/>
          </a:p>
        </p:txBody>
      </p:sp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30340166"/>
              </p:ext>
            </p:extLst>
          </p:nvPr>
        </p:nvGraphicFramePr>
        <p:xfrm>
          <a:off x="6747637" y="731906"/>
          <a:ext cx="2256567" cy="8712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36" name="Equation" r:id="rId3" imgW="3174840" imgH="1218960" progId="Equation.DSMT4">
                  <p:embed/>
                </p:oleObj>
              </mc:Choice>
              <mc:Fallback>
                <p:oleObj name="Equation" r:id="rId3" imgW="3174840" imgH="12189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47637" y="731906"/>
                        <a:ext cx="2256567" cy="871241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rgbClr val="C0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650" y="1663517"/>
            <a:ext cx="4435252" cy="453449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4252191" y="3971685"/>
            <a:ext cx="1953941" cy="15265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5456254" y="1973975"/>
            <a:ext cx="35479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altLang="zh-CN" b="1" dirty="0"/>
              <a:t>In ZVZF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/>
              <a:t>Two propagating roots or </a:t>
            </a:r>
            <a:r>
              <a:rPr lang="en-US" altLang="zh-CN" dirty="0"/>
              <a:t>evanescent </a:t>
            </a:r>
            <a:endParaRPr lang="zh-CN" altLang="en-US" dirty="0"/>
          </a:p>
        </p:txBody>
      </p:sp>
      <p:sp>
        <p:nvSpPr>
          <p:cNvPr id="14" name="文本框 13"/>
          <p:cNvSpPr txBox="1"/>
          <p:nvPr/>
        </p:nvSpPr>
        <p:spPr>
          <a:xfrm>
            <a:off x="5456254" y="3270656"/>
            <a:ext cx="354794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In PHZF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>
                <a:latin typeface="Calibri" panose="020F0502020204030204" pitchFamily="34" charset="0"/>
                <a:cs typeface="Calibri" panose="020F0502020204030204" pitchFamily="34" charset="0"/>
              </a:rPr>
              <a:t>three roots in NH jet, SH midlatitude or near v = 0.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>
                <a:latin typeface="Calibri" panose="020F0502020204030204" pitchFamily="34" charset="0"/>
                <a:cs typeface="Calibri" panose="020F0502020204030204" pitchFamily="34" charset="0"/>
              </a:rPr>
              <a:t>In tropical region and NH high latitudes, waves favor one propagating solution.</a:t>
            </a:r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6997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Three roots in PHNF </a:t>
            </a:r>
            <a:r>
              <a:rPr lang="en-US" altLang="zh-CN" dirty="0" err="1" smtClean="0"/>
              <a:t>v.s</a:t>
            </a:r>
            <a:r>
              <a:rPr lang="en-US" altLang="zh-CN" dirty="0" smtClean="0"/>
              <a:t>. two roots in ZVZF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A0F8C-B68F-46F3-AD02-5C267203431E}" type="slidenum">
              <a:rPr lang="zh-CN" altLang="en-US" smtClean="0"/>
              <a:pPr/>
              <a:t>27</a:t>
            </a:fld>
            <a:r>
              <a:rPr lang="zh-CN" altLang="en-US" dirty="0" smtClean="0"/>
              <a:t> </a:t>
            </a:r>
            <a:r>
              <a:rPr lang="en-US" altLang="zh-CN" dirty="0" smtClean="0"/>
              <a:t>| </a:t>
            </a:r>
            <a:r>
              <a:rPr lang="en-US" altLang="zh-CN" dirty="0"/>
              <a:t>Interhemispheric teleconnection</a:t>
            </a:r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624693" y="1066032"/>
            <a:ext cx="79666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For k </a:t>
            </a:r>
            <a:r>
              <a:rPr lang="en-US" altLang="zh-CN" dirty="0"/>
              <a:t>= 4, 50ºS – </a:t>
            </a:r>
            <a:r>
              <a:rPr lang="en-US" altLang="zh-CN" dirty="0" smtClean="0"/>
              <a:t>30ºS region: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/>
              <a:t>Two of three roots in PHNF are very close to that in ZVZF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/>
              <a:t>The other one root is very large (&gt;20), i.e., small wavelength (&lt;1000km)</a:t>
            </a:r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157" y="2154362"/>
            <a:ext cx="4562778" cy="3425252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5906" y="2154362"/>
            <a:ext cx="4567771" cy="342900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5906" y="2150614"/>
            <a:ext cx="4567770" cy="34290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55906" y="2158110"/>
            <a:ext cx="4567770" cy="342900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8" name="文本框 17"/>
          <p:cNvSpPr txBox="1"/>
          <p:nvPr/>
        </p:nvSpPr>
        <p:spPr>
          <a:xfrm>
            <a:off x="1557183" y="5365254"/>
            <a:ext cx="1930726" cy="408623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MWN in PHNF</a:t>
            </a:r>
            <a:endParaRPr lang="zh-CN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 rot="16200000">
            <a:off x="-494741" y="3660803"/>
            <a:ext cx="1930726" cy="408623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MWN in ZVZF</a:t>
            </a:r>
            <a:endParaRPr lang="zh-CN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0896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The three propagating roots behaviors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A0F8C-B68F-46F3-AD02-5C267203431E}" type="slidenum">
              <a:rPr lang="zh-CN" altLang="en-US" smtClean="0"/>
              <a:pPr/>
              <a:t>28</a:t>
            </a:fld>
            <a:r>
              <a:rPr lang="zh-CN" altLang="en-US" smtClean="0"/>
              <a:t> </a:t>
            </a:r>
            <a:r>
              <a:rPr lang="en-US" altLang="zh-CN" smtClean="0"/>
              <a:t>| Interhemispheric teleconnection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/>
              <p:cNvSpPr txBox="1"/>
              <p:nvPr/>
            </p:nvSpPr>
            <p:spPr>
              <a:xfrm>
                <a:off x="628650" y="877332"/>
                <a:ext cx="7886700" cy="10618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dirty="0" smtClean="0"/>
                  <a:t>For </a:t>
                </a:r>
                <a:r>
                  <a:rPr lang="en-US" altLang="zh-CN" dirty="0"/>
                  <a:t>k = 4, </a:t>
                </a:r>
                <a:r>
                  <a:rPr lang="en-US" altLang="zh-CN" dirty="0" smtClean="0"/>
                  <a:t>10ºN – 35ºN region: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dirty="0" smtClean="0"/>
                  <a:t> The modulation effects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zh-CN" altLang="en-US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zh-CN" altLang="en-US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zh-CN" altLang="en-US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  <m:d>
                      <m:dPr>
                        <m:ctrlPr>
                          <a:rPr lang="zh-CN" altLang="en-US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zh-CN" altLang="en-US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CN" altLang="en-US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𝜑</m:t>
                        </m:r>
                      </m:e>
                    </m:d>
                  </m:oMath>
                </a14:m>
                <a:r>
                  <a:rPr lang="en-US" altLang="zh-CN" dirty="0" smtClean="0"/>
                  <a:t> on wave behaviors are stronger than SH </a:t>
                </a:r>
                <a:r>
                  <a:rPr lang="en-US" altLang="zh-CN" dirty="0" err="1" smtClean="0"/>
                  <a:t>mid latitudes</a:t>
                </a:r>
                <a:r>
                  <a:rPr lang="en-US" altLang="zh-CN" dirty="0" smtClean="0"/>
                  <a:t> due </a:t>
                </a:r>
                <a:r>
                  <a:rPr lang="en-US" altLang="zh-CN" dirty="0"/>
                  <a:t>to the </a:t>
                </a:r>
                <a:r>
                  <a:rPr lang="en-US" altLang="zh-CN" dirty="0" smtClean="0"/>
                  <a:t>larger amplitude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zh-CN" altLang="en-US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zh-CN" altLang="en-US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zh-CN" altLang="en-US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  <m:d>
                      <m:dPr>
                        <m:ctrlPr>
                          <a:rPr lang="zh-CN" altLang="en-US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zh-CN" altLang="en-US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CN" altLang="en-US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𝜑</m:t>
                        </m:r>
                      </m:e>
                    </m:d>
                  </m:oMath>
                </a14:m>
                <a:r>
                  <a:rPr lang="en-US" altLang="zh-CN" dirty="0" smtClean="0"/>
                  <a:t>.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877332"/>
                <a:ext cx="7886700" cy="1061829"/>
              </a:xfrm>
              <a:prstGeom prst="rect">
                <a:avLst/>
              </a:prstGeom>
              <a:blipFill rotWithShape="0">
                <a:blip r:embed="rId3"/>
                <a:stretch>
                  <a:fillRect l="-618" b="-86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858" y="2202603"/>
            <a:ext cx="4567770" cy="34290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24022" y="2202603"/>
            <a:ext cx="4567770" cy="342900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24022" y="2202603"/>
            <a:ext cx="4567770" cy="34290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24022" y="2202603"/>
            <a:ext cx="4567770" cy="342900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251115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1600" dirty="0" smtClean="0"/>
              <a:t>Differences between PHNF and FHNF are very small</a:t>
            </a:r>
            <a:r>
              <a:rPr lang="en-US" altLang="zh-CN" sz="1600" dirty="0"/>
              <a:t>, </a:t>
            </a:r>
            <a:r>
              <a:rPr lang="en-US" altLang="zh-CN" sz="1600" dirty="0" smtClean="0"/>
              <a:t>especially for small scale waves </a:t>
            </a:r>
            <a:endParaRPr lang="zh-CN" altLang="en-US" sz="1600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A0F8C-B68F-46F3-AD02-5C267203431E}" type="slidenum">
              <a:rPr lang="zh-CN" altLang="en-US" smtClean="0"/>
              <a:pPr/>
              <a:t>29</a:t>
            </a:fld>
            <a:r>
              <a:rPr lang="zh-CN" altLang="en-US" smtClean="0"/>
              <a:t> </a:t>
            </a:r>
            <a:r>
              <a:rPr lang="en-US" altLang="zh-CN" smtClean="0"/>
              <a:t>| Interhemispheric teleconnection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713" y="991566"/>
            <a:ext cx="3116374" cy="483279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7828" y="987184"/>
            <a:ext cx="3119200" cy="4837176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5214" y="5963520"/>
            <a:ext cx="1953941" cy="152652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35328" y="5930426"/>
            <a:ext cx="1953941" cy="152652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1031016" y="732639"/>
            <a:ext cx="6912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k = </a:t>
            </a:r>
            <a:r>
              <a:rPr lang="en-US" altLang="zh-CN" dirty="0" smtClean="0"/>
              <a:t>1</a:t>
            </a:r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5288278" y="709707"/>
            <a:ext cx="6912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k = 4</a:t>
            </a:r>
            <a:endParaRPr lang="zh-CN" altLang="en-US" dirty="0"/>
          </a:p>
        </p:txBody>
      </p:sp>
      <p:graphicFrame>
        <p:nvGraphicFramePr>
          <p:cNvPr id="13" name="对象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98204142"/>
              </p:ext>
            </p:extLst>
          </p:nvPr>
        </p:nvGraphicFramePr>
        <p:xfrm>
          <a:off x="628650" y="2508392"/>
          <a:ext cx="7627937" cy="474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34" name="Equation" r:id="rId6" imgW="4431960" imgH="279360" progId="Equation.DSMT4">
                  <p:embed/>
                </p:oleObj>
              </mc:Choice>
              <mc:Fallback>
                <p:oleObj name="Equation" r:id="rId6" imgW="4431960" imgH="2793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8650" y="2508392"/>
                        <a:ext cx="7627937" cy="474662"/>
                      </a:xfrm>
                      <a:prstGeom prst="rect">
                        <a:avLst/>
                      </a:prstGeom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37099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cs typeface="Calibri" panose="020F0502020204030204" pitchFamily="34" charset="0"/>
              </a:rPr>
              <a:t>Teleconnection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A0F8C-B68F-46F3-AD02-5C267203431E}" type="slidenum">
              <a:rPr lang="zh-CN" altLang="en-US" smtClean="0"/>
              <a:pPr/>
              <a:t>3</a:t>
            </a:fld>
            <a:r>
              <a:rPr lang="zh-CN" altLang="en-US" smtClean="0"/>
              <a:t> </a:t>
            </a:r>
            <a:r>
              <a:rPr lang="en-US" altLang="zh-CN" smtClean="0"/>
              <a:t>| Interhemispheric teleconnection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431540" y="931301"/>
            <a:ext cx="8280920" cy="5093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latin typeface="Arial Black" panose="020B0A04020102020204" pitchFamily="34" charset="0"/>
                <a:cs typeface="Calibri" panose="020F0502020204030204" pitchFamily="34" charset="0"/>
              </a:rPr>
              <a:t>Definition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AMS glossary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0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0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0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altLang="zh-CN" sz="20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altLang="zh-CN" sz="20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J.M. </a:t>
            </a: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Wallace’s </a:t>
            </a:r>
            <a:r>
              <a:rPr lang="en-US" altLang="zh-CN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UW courseware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0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0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Aft>
                <a:spcPts val="600"/>
              </a:spcAft>
            </a:pPr>
            <a:r>
              <a:rPr lang="en-US" altLang="zh-CN" sz="2000" dirty="0">
                <a:latin typeface="Arial Black" panose="020B0A04020102020204" pitchFamily="34" charset="0"/>
              </a:rPr>
              <a:t>Analysis </a:t>
            </a:r>
            <a:r>
              <a:rPr lang="en-US" altLang="zh-CN" sz="2000" dirty="0" smtClean="0">
                <a:latin typeface="Arial Black" panose="020B0A04020102020204" pitchFamily="34" charset="0"/>
              </a:rPr>
              <a:t>Method</a:t>
            </a:r>
            <a:endParaRPr lang="en-US" altLang="zh-CN" sz="20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Correlations, empirical </a:t>
            </a: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orthogonal function (EOF), rotated EOF, singular value decomposition, maximum covariance, and cluster analysis</a:t>
            </a:r>
            <a:endParaRPr lang="en-US" altLang="zh-CN" sz="20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720586" y="1735964"/>
            <a:ext cx="7730159" cy="1367747"/>
          </a:xfrm>
          <a:prstGeom prst="rect">
            <a:avLst/>
          </a:prstGeom>
          <a:solidFill>
            <a:schemeClr val="bg2">
              <a:lumMod val="90000"/>
            </a:schemeClr>
          </a:solidFill>
          <a:effectLst>
            <a:softEdge rad="31750"/>
          </a:effectLst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20000"/>
              </a:lnSpc>
              <a:buFont typeface="+mj-lt"/>
              <a:buAutoNum type="arabicPeriod"/>
            </a:pPr>
            <a:r>
              <a:rPr lang="en-US" altLang="zh-CN" sz="1400" dirty="0">
                <a:latin typeface="Calibri" panose="020F0502020204030204" pitchFamily="34" charset="0"/>
                <a:cs typeface="Calibri" panose="020F0502020204030204" pitchFamily="34" charset="0"/>
              </a:rPr>
              <a:t>A </a:t>
            </a:r>
            <a:r>
              <a:rPr lang="en-US" altLang="zh-CN" sz="1400" dirty="0">
                <a:solidFill>
                  <a:srgbClr val="3333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linkage</a:t>
            </a:r>
            <a:r>
              <a:rPr lang="en-US" altLang="zh-CN" sz="1400" dirty="0">
                <a:latin typeface="Calibri" panose="020F0502020204030204" pitchFamily="34" charset="0"/>
                <a:cs typeface="Calibri" panose="020F0502020204030204" pitchFamily="34" charset="0"/>
              </a:rPr>
              <a:t> between weather changes occurring in </a:t>
            </a:r>
            <a:r>
              <a:rPr lang="en-US" altLang="zh-CN" sz="1400" dirty="0">
                <a:solidFill>
                  <a:srgbClr val="3333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widely separated regions </a:t>
            </a:r>
            <a:r>
              <a:rPr lang="en-US" altLang="zh-CN" sz="1400" dirty="0">
                <a:latin typeface="Calibri" panose="020F0502020204030204" pitchFamily="34" charset="0"/>
                <a:cs typeface="Calibri" panose="020F0502020204030204" pitchFamily="34" charset="0"/>
              </a:rPr>
              <a:t>of the globe.</a:t>
            </a:r>
          </a:p>
          <a:p>
            <a:pPr marL="342900" indent="-342900" algn="just">
              <a:lnSpc>
                <a:spcPct val="120000"/>
              </a:lnSpc>
              <a:buFont typeface="+mj-lt"/>
              <a:buAutoNum type="arabicPeriod"/>
            </a:pPr>
            <a:r>
              <a:rPr lang="en-US" altLang="zh-CN" sz="1400" dirty="0">
                <a:latin typeface="Calibri" panose="020F0502020204030204" pitchFamily="34" charset="0"/>
                <a:cs typeface="Calibri" panose="020F0502020204030204" pitchFamily="34" charset="0"/>
              </a:rPr>
              <a:t>A </a:t>
            </a:r>
            <a:r>
              <a:rPr lang="en-US" altLang="zh-CN" sz="1400" dirty="0">
                <a:solidFill>
                  <a:srgbClr val="3333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significant</a:t>
            </a:r>
            <a:r>
              <a:rPr lang="en-US" altLang="zh-CN" sz="1400" dirty="0">
                <a:latin typeface="Calibri" panose="020F0502020204030204" pitchFamily="34" charset="0"/>
                <a:cs typeface="Calibri" panose="020F0502020204030204" pitchFamily="34" charset="0"/>
              </a:rPr>
              <a:t> positive or negative </a:t>
            </a:r>
            <a:r>
              <a:rPr lang="en-US" altLang="zh-CN" sz="1400" dirty="0">
                <a:solidFill>
                  <a:srgbClr val="3333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correlation</a:t>
            </a:r>
            <a:r>
              <a:rPr lang="en-US" altLang="zh-CN" sz="1400" dirty="0">
                <a:latin typeface="Calibri" panose="020F0502020204030204" pitchFamily="34" charset="0"/>
                <a:cs typeface="Calibri" panose="020F0502020204030204" pitchFamily="34" charset="0"/>
              </a:rPr>
              <a:t> in the fluctuations of a field at widely separated </a:t>
            </a:r>
            <a:r>
              <a:rPr lang="en-US" altLang="zh-CN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points</a:t>
            </a:r>
            <a:r>
              <a:rPr lang="en-US" altLang="zh-CN" sz="14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342900" indent="-342900" algn="just">
              <a:lnSpc>
                <a:spcPct val="120000"/>
              </a:lnSpc>
              <a:buFont typeface="+mj-lt"/>
              <a:buAutoNum type="arabicPeriod"/>
            </a:pPr>
            <a:r>
              <a:rPr lang="en-US" altLang="zh-CN" sz="1400" dirty="0">
                <a:latin typeface="Calibri" panose="020F0502020204030204" pitchFamily="34" charset="0"/>
                <a:cs typeface="Calibri" panose="020F0502020204030204" pitchFamily="34" charset="0"/>
              </a:rPr>
              <a:t>Most commonly applied to variability on </a:t>
            </a:r>
            <a:r>
              <a:rPr lang="en-US" altLang="zh-CN" sz="1400" b="1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monthly and longer timescales</a:t>
            </a:r>
            <a:r>
              <a:rPr lang="en-US" altLang="zh-CN" sz="1400" dirty="0">
                <a:latin typeface="Calibri" panose="020F0502020204030204" pitchFamily="34" charset="0"/>
                <a:cs typeface="Calibri" panose="020F0502020204030204" pitchFamily="34" charset="0"/>
              </a:rPr>
              <a:t>, the name refers to the fact that such correlations suggest that information is </a:t>
            </a:r>
            <a:r>
              <a:rPr lang="en-US" altLang="zh-CN" sz="1400" b="1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propagating</a:t>
            </a:r>
            <a:r>
              <a:rPr lang="en-US" altLang="zh-CN" sz="14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1400" dirty="0">
                <a:latin typeface="Calibri" panose="020F0502020204030204" pitchFamily="34" charset="0"/>
                <a:cs typeface="Calibri" panose="020F0502020204030204" pitchFamily="34" charset="0"/>
              </a:rPr>
              <a:t>between the distant points through the atmosphere.</a:t>
            </a:r>
          </a:p>
        </p:txBody>
      </p:sp>
      <p:sp>
        <p:nvSpPr>
          <p:cNvPr id="7" name="矩形 6"/>
          <p:cNvSpPr/>
          <p:nvPr/>
        </p:nvSpPr>
        <p:spPr>
          <a:xfrm>
            <a:off x="734253" y="3535557"/>
            <a:ext cx="7702826" cy="867930"/>
          </a:xfrm>
          <a:prstGeom prst="rect">
            <a:avLst/>
          </a:prstGeom>
          <a:solidFill>
            <a:schemeClr val="bg2">
              <a:lumMod val="90000"/>
            </a:schemeClr>
          </a:solidFill>
          <a:effectLst>
            <a:softEdge rad="31750"/>
          </a:effectLst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20000"/>
              </a:lnSpc>
              <a:buFont typeface="+mj-lt"/>
              <a:buAutoNum type="arabicPeriod"/>
            </a:pPr>
            <a:r>
              <a:rPr lang="en-US" altLang="zh-CN" sz="1400" dirty="0">
                <a:latin typeface="Calibri" panose="020F0502020204030204" pitchFamily="34" charset="0"/>
                <a:cs typeface="Calibri" panose="020F0502020204030204" pitchFamily="34" charset="0"/>
              </a:rPr>
              <a:t>Occur in </a:t>
            </a:r>
            <a:r>
              <a:rPr lang="en-US" altLang="zh-CN" sz="1400" b="1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response to a wide variety of </a:t>
            </a:r>
            <a:r>
              <a:rPr lang="en-US" altLang="zh-CN" sz="1400" b="1" dirty="0" err="1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forcings</a:t>
            </a:r>
            <a:endParaRPr lang="en-US" altLang="zh-CN" sz="1400" b="1" dirty="0">
              <a:solidFill>
                <a:srgbClr val="0000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 algn="just">
              <a:lnSpc>
                <a:spcPct val="120000"/>
              </a:lnSpc>
              <a:buFont typeface="+mj-lt"/>
              <a:buAutoNum type="arabicPeriod"/>
            </a:pPr>
            <a:r>
              <a:rPr lang="en-US" altLang="zh-CN" sz="1400" dirty="0">
                <a:latin typeface="Calibri" panose="020F0502020204030204" pitchFamily="34" charset="0"/>
                <a:cs typeface="Calibri" panose="020F0502020204030204" pitchFamily="34" charset="0"/>
              </a:rPr>
              <a:t>Have distinctive formation mechanisms</a:t>
            </a:r>
          </a:p>
          <a:p>
            <a:pPr marL="342900" indent="-342900" algn="just">
              <a:lnSpc>
                <a:spcPct val="120000"/>
              </a:lnSpc>
              <a:buFont typeface="+mj-lt"/>
              <a:buAutoNum type="arabicPeriod"/>
            </a:pPr>
            <a:r>
              <a:rPr lang="en-US" altLang="zh-CN" sz="1400" b="1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Structure depends upon the background flow</a:t>
            </a:r>
            <a:endParaRPr lang="zh-CN" altLang="en-US" sz="1400" b="1" dirty="0">
              <a:solidFill>
                <a:srgbClr val="0000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5497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26910"/>
            <a:ext cx="9077325" cy="423862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Phase direction and </a:t>
            </a:r>
            <a:r>
              <a:rPr lang="en-US" altLang="zh-CN" dirty="0" err="1" smtClean="0"/>
              <a:t>wavepacket</a:t>
            </a:r>
            <a:r>
              <a:rPr lang="en-US" altLang="zh-CN" dirty="0" smtClean="0"/>
              <a:t> direction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A0F8C-B68F-46F3-AD02-5C267203431E}" type="slidenum">
              <a:rPr lang="zh-CN" altLang="en-US" smtClean="0"/>
              <a:pPr/>
              <a:t>30</a:t>
            </a:fld>
            <a:r>
              <a:rPr lang="zh-CN" altLang="en-US" smtClean="0"/>
              <a:t> </a:t>
            </a:r>
            <a:r>
              <a:rPr lang="en-US" altLang="zh-CN" smtClean="0"/>
              <a:t>| Interhemispheric teleconnection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2162572" y="1222630"/>
            <a:ext cx="107521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 smtClean="0"/>
              <a:t>ZVZF</a:t>
            </a:r>
            <a:endParaRPr lang="zh-CN" altLang="en-US" b="1" dirty="0"/>
          </a:p>
        </p:txBody>
      </p:sp>
      <p:sp>
        <p:nvSpPr>
          <p:cNvPr id="10" name="文本框 9"/>
          <p:cNvSpPr txBox="1"/>
          <p:nvPr/>
        </p:nvSpPr>
        <p:spPr>
          <a:xfrm>
            <a:off x="6111574" y="1222630"/>
            <a:ext cx="107521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 smtClean="0"/>
              <a:t>PHNF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1445381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279720"/>
            <a:ext cx="7648575" cy="410527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 smtClean="0"/>
              <a:t>The modulation of </a:t>
            </a:r>
            <a:r>
              <a:rPr lang="en-US" altLang="zh-CN" sz="2800" dirty="0" err="1" smtClean="0"/>
              <a:t>q</a:t>
            </a:r>
            <a:r>
              <a:rPr lang="en-US" altLang="zh-CN" sz="2800" baseline="-25000" dirty="0" err="1" smtClean="0"/>
              <a:t>y</a:t>
            </a:r>
            <a:r>
              <a:rPr lang="en-US" altLang="zh-CN" sz="2800" baseline="-25000" dirty="0" smtClean="0"/>
              <a:t> </a:t>
            </a:r>
            <a:r>
              <a:rPr lang="en-US" altLang="zh-CN" sz="2800" dirty="0" smtClean="0"/>
              <a:t>on relationship between phase and </a:t>
            </a:r>
            <a:r>
              <a:rPr lang="en-US" altLang="zh-CN" sz="2800" dirty="0" err="1"/>
              <a:t>wavepacket</a:t>
            </a:r>
            <a:r>
              <a:rPr lang="en-US" altLang="zh-CN" sz="2800" dirty="0"/>
              <a:t> </a:t>
            </a:r>
            <a:r>
              <a:rPr lang="en-US" altLang="zh-CN" sz="2800" dirty="0" smtClean="0"/>
              <a:t>direction</a:t>
            </a:r>
            <a:endParaRPr lang="zh-CN" altLang="en-US" sz="2800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A0F8C-B68F-46F3-AD02-5C267203431E}" type="slidenum">
              <a:rPr lang="zh-CN" altLang="en-US" smtClean="0"/>
              <a:pPr/>
              <a:t>31</a:t>
            </a:fld>
            <a:r>
              <a:rPr lang="zh-CN" altLang="en-US" smtClean="0"/>
              <a:t> </a:t>
            </a:r>
            <a:r>
              <a:rPr lang="en-US" altLang="zh-CN" smtClean="0"/>
              <a:t>| Interhemispheric teleconnection</a:t>
            </a:r>
            <a:endParaRPr lang="zh-CN" altLang="en-US" dirty="0"/>
          </a:p>
        </p:txBody>
      </p:sp>
      <p:grpSp>
        <p:nvGrpSpPr>
          <p:cNvPr id="18" name="组合 17"/>
          <p:cNvGrpSpPr/>
          <p:nvPr/>
        </p:nvGrpSpPr>
        <p:grpSpPr>
          <a:xfrm>
            <a:off x="581025" y="1279720"/>
            <a:ext cx="7696200" cy="4570826"/>
            <a:chOff x="606201" y="1240971"/>
            <a:chExt cx="7696200" cy="4570826"/>
          </a:xfrm>
          <a:solidFill>
            <a:schemeClr val="bg1"/>
          </a:solidFill>
        </p:grpSpPr>
        <p:pic>
          <p:nvPicPr>
            <p:cNvPr id="19" name="图片 1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6201" y="1240971"/>
              <a:ext cx="7696200" cy="4114800"/>
            </a:xfrm>
            <a:prstGeom prst="rect">
              <a:avLst/>
            </a:prstGeom>
            <a:grpFill/>
          </p:spPr>
        </p:pic>
        <p:sp>
          <p:nvSpPr>
            <p:cNvPr id="20" name="文本框 19"/>
            <p:cNvSpPr txBox="1"/>
            <p:nvPr/>
          </p:nvSpPr>
          <p:spPr>
            <a:xfrm>
              <a:off x="1635809" y="5409864"/>
              <a:ext cx="2121093" cy="3693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/>
                <a:t>&gt; 1.0×10</a:t>
              </a:r>
              <a:r>
                <a:rPr lang="en-US" altLang="zh-CN" baseline="30000" dirty="0" smtClean="0"/>
                <a:t>-12</a:t>
              </a:r>
              <a:r>
                <a:rPr lang="en-US" altLang="zh-CN" dirty="0" smtClean="0"/>
                <a:t> m</a:t>
              </a:r>
              <a:r>
                <a:rPr lang="en-US" altLang="zh-CN" baseline="30000" dirty="0" smtClean="0"/>
                <a:t>-1</a:t>
              </a:r>
              <a:r>
                <a:rPr lang="en-US" altLang="zh-CN" dirty="0" smtClean="0"/>
                <a:t> s</a:t>
              </a:r>
              <a:r>
                <a:rPr lang="en-US" altLang="zh-CN" baseline="30000" dirty="0" smtClean="0"/>
                <a:t>-1</a:t>
              </a:r>
              <a:endParaRPr lang="zh-CN" altLang="en-US" baseline="30000" dirty="0"/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5695063" y="5442465"/>
              <a:ext cx="2198038" cy="3693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/>
                <a:t>&lt; -1.0×10</a:t>
              </a:r>
              <a:r>
                <a:rPr lang="en-US" altLang="zh-CN" baseline="30000" dirty="0" smtClean="0"/>
                <a:t>-12</a:t>
              </a:r>
              <a:r>
                <a:rPr lang="en-US" altLang="zh-CN" dirty="0" smtClean="0"/>
                <a:t> m</a:t>
              </a:r>
              <a:r>
                <a:rPr lang="en-US" altLang="zh-CN" baseline="30000" dirty="0" smtClean="0"/>
                <a:t>-1</a:t>
              </a:r>
              <a:r>
                <a:rPr lang="en-US" altLang="zh-CN" dirty="0" smtClean="0"/>
                <a:t> s</a:t>
              </a:r>
              <a:r>
                <a:rPr lang="en-US" altLang="zh-CN" baseline="30000" dirty="0" smtClean="0"/>
                <a:t>-1</a:t>
              </a:r>
              <a:endParaRPr lang="zh-CN" altLang="en-US" baseline="30000" dirty="0"/>
            </a:p>
          </p:txBody>
        </p:sp>
      </p:grpSp>
      <p:sp>
        <p:nvSpPr>
          <p:cNvPr id="6" name="矩形 5"/>
          <p:cNvSpPr/>
          <p:nvPr/>
        </p:nvSpPr>
        <p:spPr>
          <a:xfrm>
            <a:off x="2225672" y="1154277"/>
            <a:ext cx="909223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altLang="zh-CN" dirty="0" err="1"/>
              <a:t>q</a:t>
            </a:r>
            <a:r>
              <a:rPr lang="en-US" altLang="zh-CN" baseline="-25000" dirty="0" err="1"/>
              <a:t>y</a:t>
            </a:r>
            <a:r>
              <a:rPr lang="en-US" altLang="zh-CN" dirty="0"/>
              <a:t> </a:t>
            </a:r>
            <a:r>
              <a:rPr lang="en-US" altLang="zh-CN" dirty="0" smtClean="0"/>
              <a:t> &gt; 0 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6204819" y="1154277"/>
            <a:ext cx="909223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altLang="zh-CN" dirty="0" err="1"/>
              <a:t>q</a:t>
            </a:r>
            <a:r>
              <a:rPr lang="en-US" altLang="zh-CN" baseline="-25000" dirty="0" err="1"/>
              <a:t>y</a:t>
            </a:r>
            <a:r>
              <a:rPr lang="en-US" altLang="zh-CN" dirty="0"/>
              <a:t> </a:t>
            </a:r>
            <a:r>
              <a:rPr lang="en-US" altLang="zh-CN" dirty="0" smtClean="0"/>
              <a:t> &lt; 0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67516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Wavepacket</a:t>
            </a:r>
            <a:r>
              <a:rPr lang="en-US" altLang="zh-CN" dirty="0" smtClean="0"/>
              <a:t> direction </a:t>
            </a:r>
            <a:r>
              <a:rPr lang="en-US" altLang="zh-CN" dirty="0" err="1" smtClean="0"/>
              <a:t>v.s</a:t>
            </a:r>
            <a:r>
              <a:rPr lang="en-US" altLang="zh-CN" dirty="0" smtClean="0"/>
              <a:t>. basic flow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A0F8C-B68F-46F3-AD02-5C267203431E}" type="slidenum">
              <a:rPr lang="zh-CN" altLang="en-US" smtClean="0"/>
              <a:pPr/>
              <a:t>32</a:t>
            </a:fld>
            <a:r>
              <a:rPr lang="zh-CN" altLang="en-US" smtClean="0"/>
              <a:t> </a:t>
            </a:r>
            <a:r>
              <a:rPr lang="en-US" altLang="zh-CN" smtClean="0"/>
              <a:t>| Interhemispheric teleconnection</a:t>
            </a:r>
            <a:endParaRPr lang="zh-CN" altLang="en-US" dirty="0"/>
          </a:p>
        </p:txBody>
      </p:sp>
      <p:sp>
        <p:nvSpPr>
          <p:cNvPr id="14" name="文本框 13"/>
          <p:cNvSpPr txBox="1"/>
          <p:nvPr/>
        </p:nvSpPr>
        <p:spPr>
          <a:xfrm>
            <a:off x="462224" y="5285787"/>
            <a:ext cx="82195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/>
              <a:t>In the easterly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/>
              <a:t>northerly(southerly) favors southward (northward) </a:t>
            </a:r>
            <a:r>
              <a:rPr lang="en-US" altLang="zh-CN" dirty="0" err="1" smtClean="0"/>
              <a:t>wavepacket</a:t>
            </a:r>
            <a:r>
              <a:rPr lang="en-US" altLang="zh-CN" dirty="0" smtClean="0"/>
              <a:t> propagation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/>
              <a:t>Waves with bigger zonal scales have larger meridional group velocity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6728" y="1134731"/>
            <a:ext cx="5948665" cy="4040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362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No simple relationship in the westerly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A0F8C-B68F-46F3-AD02-5C267203431E}" type="slidenum">
              <a:rPr lang="zh-CN" altLang="en-US" smtClean="0"/>
              <a:pPr/>
              <a:t>33</a:t>
            </a:fld>
            <a:r>
              <a:rPr lang="zh-CN" altLang="en-US" smtClean="0"/>
              <a:t> </a:t>
            </a:r>
            <a:r>
              <a:rPr lang="en-US" altLang="zh-CN" smtClean="0"/>
              <a:t>| Interhemispheric teleconnection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643" y="1486187"/>
            <a:ext cx="6446582" cy="4269715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5" name="矩形 4"/>
          <p:cNvSpPr/>
          <p:nvPr/>
        </p:nvSpPr>
        <p:spPr>
          <a:xfrm>
            <a:off x="899628" y="982290"/>
            <a:ext cx="22012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50ºS – 30ºS region:</a:t>
            </a:r>
          </a:p>
        </p:txBody>
      </p:sp>
    </p:spTree>
    <p:extLst>
      <p:ext uri="{BB962C8B-B14F-4D97-AF65-F5344CB8AC3E}">
        <p14:creationId xmlns:p14="http://schemas.microsoft.com/office/powerpoint/2010/main" val="2659119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400" dirty="0" smtClean="0"/>
              <a:t>Stationary meridional wavenumber and group velocity</a:t>
            </a:r>
            <a:endParaRPr lang="zh-CN" altLang="en-US" sz="2400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A0F8C-B68F-46F3-AD02-5C267203431E}" type="slidenum">
              <a:rPr lang="zh-CN" altLang="en-US" smtClean="0"/>
              <a:pPr/>
              <a:t>34</a:t>
            </a:fld>
            <a:r>
              <a:rPr lang="zh-CN" altLang="en-US" smtClean="0"/>
              <a:t> </a:t>
            </a:r>
            <a:r>
              <a:rPr lang="en-US" altLang="zh-CN" smtClean="0"/>
              <a:t>| Interhemispheric teleconnection</a:t>
            </a:r>
            <a:endParaRPr lang="zh-CN" altLang="en-US" dirty="0"/>
          </a:p>
        </p:txBody>
      </p:sp>
      <p:pic>
        <p:nvPicPr>
          <p:cNvPr id="12290" name="图片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1259" y="952500"/>
            <a:ext cx="5486400" cy="512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文本框 4"/>
          <p:cNvSpPr txBox="1"/>
          <p:nvPr/>
        </p:nvSpPr>
        <p:spPr>
          <a:xfrm>
            <a:off x="3524449" y="812284"/>
            <a:ext cx="172362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 smtClean="0"/>
              <a:t>ZVZF( k = 1 )</a:t>
            </a:r>
            <a:endParaRPr lang="zh-CN" altLang="en-US" b="1" dirty="0"/>
          </a:p>
        </p:txBody>
      </p:sp>
      <p:sp>
        <p:nvSpPr>
          <p:cNvPr id="6" name="文本框 5"/>
          <p:cNvSpPr txBox="1"/>
          <p:nvPr/>
        </p:nvSpPr>
        <p:spPr>
          <a:xfrm>
            <a:off x="3276600" y="2679184"/>
            <a:ext cx="226694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 smtClean="0"/>
              <a:t>PHNF( k = 1 )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346195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A0F8C-B68F-46F3-AD02-5C267203431E}" type="slidenum">
              <a:rPr lang="zh-CN" altLang="en-US" smtClean="0"/>
              <a:pPr/>
              <a:t>35</a:t>
            </a:fld>
            <a:r>
              <a:rPr lang="zh-CN" altLang="en-US" smtClean="0"/>
              <a:t> </a:t>
            </a:r>
            <a:r>
              <a:rPr lang="en-US" altLang="zh-CN" smtClean="0"/>
              <a:t>| Interhemispheric teleconnection</a:t>
            </a:r>
            <a:endParaRPr lang="zh-CN" altLang="en-US" dirty="0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3063" y="996950"/>
            <a:ext cx="5486400" cy="512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文本框 5"/>
          <p:cNvSpPr txBox="1"/>
          <p:nvPr/>
        </p:nvSpPr>
        <p:spPr>
          <a:xfrm>
            <a:off x="3524449" y="812284"/>
            <a:ext cx="172362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 smtClean="0"/>
              <a:t>ZVZF( k = 3 )</a:t>
            </a:r>
            <a:endParaRPr lang="zh-CN" altLang="en-US" b="1" dirty="0"/>
          </a:p>
        </p:txBody>
      </p:sp>
      <p:sp>
        <p:nvSpPr>
          <p:cNvPr id="7" name="文本框 6"/>
          <p:cNvSpPr txBox="1"/>
          <p:nvPr/>
        </p:nvSpPr>
        <p:spPr>
          <a:xfrm>
            <a:off x="3276600" y="2679184"/>
            <a:ext cx="226694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 smtClean="0"/>
              <a:t>PHNF( k = 3 )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1189919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Wave ray tracing technique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A0F8C-B68F-46F3-AD02-5C267203431E}" type="slidenum">
              <a:rPr lang="zh-CN" altLang="en-US" smtClean="0"/>
              <a:pPr/>
              <a:t>36</a:t>
            </a:fld>
            <a:r>
              <a:rPr lang="zh-CN" altLang="en-US" smtClean="0"/>
              <a:t> </a:t>
            </a:r>
            <a:r>
              <a:rPr lang="en-US" altLang="zh-CN" smtClean="0"/>
              <a:t>| Interhemispheric teleconnection</a:t>
            </a:r>
            <a:endParaRPr lang="zh-CN" altLang="en-US" dirty="0"/>
          </a:p>
        </p:txBody>
      </p:sp>
      <p:pic>
        <p:nvPicPr>
          <p:cNvPr id="4" name="图片 5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" b="-581"/>
          <a:stretch/>
        </p:blipFill>
        <p:spPr bwMode="auto">
          <a:xfrm>
            <a:off x="2672842" y="673442"/>
            <a:ext cx="3303270" cy="53920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文本框 4"/>
          <p:cNvSpPr txBox="1"/>
          <p:nvPr/>
        </p:nvSpPr>
        <p:spPr>
          <a:xfrm>
            <a:off x="328910" y="6041136"/>
            <a:ext cx="26436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 smtClean="0"/>
              <a:t>Shaded: correlation of </a:t>
            </a:r>
            <a:r>
              <a:rPr lang="en-US" altLang="zh-CN" sz="1200" dirty="0" err="1" smtClean="0"/>
              <a:t>esf</a:t>
            </a:r>
            <a:r>
              <a:rPr lang="en-US" altLang="zh-CN" sz="1200" dirty="0" smtClean="0"/>
              <a:t> on SAASI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775589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157353"/>
            <a:ext cx="7886700" cy="571500"/>
          </a:xfrm>
        </p:spPr>
        <p:txBody>
          <a:bodyPr/>
          <a:lstStyle/>
          <a:p>
            <a:r>
              <a:rPr lang="en-US" altLang="zh-CN" sz="2800" dirty="0" smtClean="0"/>
              <a:t>Response of barotropic model to tropical forcing</a:t>
            </a:r>
            <a:endParaRPr lang="zh-CN" altLang="en-US" sz="2800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A0F8C-B68F-46F3-AD02-5C267203431E}" type="slidenum">
              <a:rPr lang="zh-CN" altLang="en-US" smtClean="0"/>
              <a:pPr/>
              <a:t>37</a:t>
            </a:fld>
            <a:r>
              <a:rPr lang="zh-CN" altLang="en-US" smtClean="0"/>
              <a:t> </a:t>
            </a:r>
            <a:r>
              <a:rPr lang="en-US" altLang="zh-CN" smtClean="0"/>
              <a:t>| Interhemispheric teleconnection</a:t>
            </a:r>
            <a:endParaRPr lang="zh-CN" altLang="en-US" dirty="0"/>
          </a:p>
        </p:txBody>
      </p:sp>
      <p:pic>
        <p:nvPicPr>
          <p:cNvPr id="14338" name="图片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188" y="657225"/>
            <a:ext cx="6447472" cy="55445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14555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Contents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A0F8C-B68F-46F3-AD02-5C267203431E}" type="slidenum">
              <a:rPr lang="zh-CN" altLang="en-US" smtClean="0"/>
              <a:pPr/>
              <a:t>38</a:t>
            </a:fld>
            <a:r>
              <a:rPr lang="zh-CN" altLang="en-US" smtClean="0"/>
              <a:t> </a:t>
            </a:r>
            <a:r>
              <a:rPr lang="en-US" altLang="zh-CN" smtClean="0"/>
              <a:t>| Interhemispheric teleconnection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746677" y="1199656"/>
            <a:ext cx="7650645" cy="4028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en-US" altLang="zh-CN" sz="2000" b="1" dirty="0" smtClean="0">
                <a:latin typeface="Arial" pitchFamily="34" charset="0"/>
                <a:cs typeface="Arial" pitchFamily="34" charset="0"/>
              </a:rPr>
              <a:t>Introduction</a:t>
            </a:r>
          </a:p>
          <a:p>
            <a:pPr marL="457200" indent="-457200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en-US" altLang="zh-CN" sz="2000" b="1" dirty="0">
                <a:latin typeface="Arial" pitchFamily="34" charset="0"/>
                <a:cs typeface="Arial" pitchFamily="34" charset="0"/>
              </a:rPr>
              <a:t>Data and diagnostic tools</a:t>
            </a:r>
          </a:p>
          <a:p>
            <a:pPr marL="457200" indent="-457200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en-US" altLang="zh-CN" sz="2000" b="1" dirty="0">
                <a:latin typeface="Arial" pitchFamily="34" charset="0"/>
                <a:cs typeface="Arial" pitchFamily="34" charset="0"/>
              </a:rPr>
              <a:t>Observed interhemispheric teleconnection across the critical line </a:t>
            </a:r>
          </a:p>
          <a:p>
            <a:pPr marL="457200" indent="-457200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en-US" altLang="zh-CN" sz="2000" b="1" dirty="0">
                <a:latin typeface="Arial" pitchFamily="34" charset="0"/>
                <a:cs typeface="Arial" pitchFamily="34" charset="0"/>
              </a:rPr>
              <a:t>Theoretical </a:t>
            </a:r>
            <a:r>
              <a:rPr lang="en-US" altLang="zh-CN" sz="2000" b="1" dirty="0" smtClean="0">
                <a:latin typeface="Arial" pitchFamily="34" charset="0"/>
                <a:cs typeface="Arial" pitchFamily="34" charset="0"/>
              </a:rPr>
              <a:t>basis </a:t>
            </a:r>
            <a:r>
              <a:rPr lang="en-US" altLang="zh-CN" sz="2000" b="1" dirty="0">
                <a:latin typeface="Arial" pitchFamily="34" charset="0"/>
                <a:cs typeface="Arial" pitchFamily="34" charset="0"/>
              </a:rPr>
              <a:t>for </a:t>
            </a:r>
            <a:r>
              <a:rPr lang="en-US" altLang="zh-CN" sz="2000" b="1" dirty="0" smtClean="0">
                <a:latin typeface="Arial" pitchFamily="34" charset="0"/>
                <a:cs typeface="Arial" pitchFamily="34" charset="0"/>
              </a:rPr>
              <a:t>stationary </a:t>
            </a:r>
            <a:r>
              <a:rPr lang="en-US" altLang="zh-CN" sz="2000" b="1" dirty="0">
                <a:latin typeface="Arial" pitchFamily="34" charset="0"/>
                <a:cs typeface="Arial" pitchFamily="34" charset="0"/>
              </a:rPr>
              <a:t>Rossby wave </a:t>
            </a:r>
            <a:r>
              <a:rPr lang="en-US" altLang="zh-CN" sz="2000" b="1" dirty="0" smtClean="0">
                <a:latin typeface="Arial" pitchFamily="34" charset="0"/>
                <a:cs typeface="Arial" pitchFamily="34" charset="0"/>
              </a:rPr>
              <a:t>propagation</a:t>
            </a:r>
          </a:p>
          <a:p>
            <a:pPr marL="457200" indent="-457200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en-US" altLang="zh-CN" sz="2000" b="1" dirty="0" smtClean="0">
                <a:latin typeface="Arial" pitchFamily="34" charset="0"/>
                <a:cs typeface="Arial" pitchFamily="34" charset="0"/>
              </a:rPr>
              <a:t>Stationary </a:t>
            </a:r>
            <a:r>
              <a:rPr lang="en-US" altLang="zh-CN" sz="2000" b="1" dirty="0">
                <a:latin typeface="Arial" pitchFamily="34" charset="0"/>
                <a:cs typeface="Arial" pitchFamily="34" charset="0"/>
              </a:rPr>
              <a:t>wave propagation on DJF climatology </a:t>
            </a:r>
            <a:r>
              <a:rPr lang="en-US" altLang="zh-CN" sz="2000" b="1" dirty="0" smtClean="0">
                <a:latin typeface="Arial" pitchFamily="34" charset="0"/>
                <a:cs typeface="Arial" pitchFamily="34" charset="0"/>
              </a:rPr>
              <a:t>flow</a:t>
            </a:r>
          </a:p>
          <a:p>
            <a:pPr marL="457200" indent="-457200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en-US" altLang="zh-CN" sz="20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Conclusion </a:t>
            </a:r>
            <a:r>
              <a:rPr lang="en-US" altLang="zh-CN" sz="20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and </a:t>
            </a:r>
            <a:r>
              <a:rPr lang="en-US" altLang="zh-CN" sz="20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Discussions</a:t>
            </a: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sz="1200" dirty="0" smtClean="0"/>
          </a:p>
        </p:txBody>
      </p:sp>
    </p:spTree>
    <p:extLst>
      <p:ext uri="{BB962C8B-B14F-4D97-AF65-F5344CB8AC3E}">
        <p14:creationId xmlns:p14="http://schemas.microsoft.com/office/powerpoint/2010/main" val="2522740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Conclusion 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A0F8C-B68F-46F3-AD02-5C267203431E}" type="slidenum">
              <a:rPr lang="zh-CN" altLang="en-US" smtClean="0"/>
              <a:pPr/>
              <a:t>39</a:t>
            </a:fld>
            <a:r>
              <a:rPr lang="zh-CN" altLang="en-US" smtClean="0"/>
              <a:t> </a:t>
            </a:r>
            <a:r>
              <a:rPr lang="en-US" altLang="zh-CN" smtClean="0"/>
              <a:t>| Interhemispheric teleconnection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628650" y="948690"/>
            <a:ext cx="7809672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An interhemispheric teleconnection was identified in 250hPa eddy stream function during boreal winter, which is </a:t>
            </a:r>
            <a:r>
              <a:rPr lang="en-US" altLang="zh-CN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across the critical line from Southern Africa to Arabian Sea (</a:t>
            </a:r>
            <a:r>
              <a:rPr lang="en-US" altLang="zh-CN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SAAS</a:t>
            </a:r>
            <a:r>
              <a:rPr lang="en-US" altLang="zh-CN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 with significant centers in all of South Asia and North Pacific in </a:t>
            </a:r>
            <a:r>
              <a:rPr lang="en-US" altLang="zh-CN" dirty="0" smtClean="0">
                <a:latin typeface="Calibri" panose="020F0502020204030204" pitchFamily="34" charset="0"/>
                <a:cs typeface="Calibri" panose="020F0502020204030204" pitchFamily="34" charset="0"/>
              </a:rPr>
              <a:t>NH, 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and South America and South Pacific in </a:t>
            </a:r>
            <a:r>
              <a:rPr lang="en-US" altLang="zh-CN" dirty="0" smtClean="0">
                <a:latin typeface="Calibri" panose="020F0502020204030204" pitchFamily="34" charset="0"/>
                <a:cs typeface="Calibri" panose="020F0502020204030204" pitchFamily="34" charset="0"/>
              </a:rPr>
              <a:t>SH. The 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positive phase of SAAS is associated with suppressed convection over SH tropical India Ocean.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>
                <a:latin typeface="Calibri" panose="020F0502020204030204" pitchFamily="34" charset="0"/>
                <a:cs typeface="Calibri" panose="020F0502020204030204" pitchFamily="34" charset="0"/>
              </a:rPr>
              <a:t>Theoretical 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analysis proved </a:t>
            </a:r>
            <a:r>
              <a:rPr lang="en-US" altLang="zh-CN" dirty="0" smtClean="0">
                <a:latin typeface="Calibri" panose="020F0502020204030204" pitchFamily="34" charset="0"/>
                <a:cs typeface="Calibri" panose="020F0502020204030204" pitchFamily="34" charset="0"/>
              </a:rPr>
              <a:t>that </a:t>
            </a:r>
            <a:r>
              <a:rPr lang="en-US" altLang="zh-CN" b="1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meridional ambient flow opens up a way for one-way propagations of stationary wave cross the </a:t>
            </a:r>
            <a:r>
              <a:rPr lang="en-US" altLang="zh-CN" b="1" dirty="0" smtClean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easterly</a:t>
            </a:r>
            <a:r>
              <a:rPr lang="en-US" altLang="zh-CN" dirty="0" smtClean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en-US" altLang="zh-CN" dirty="0" err="1" smtClean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Wavepacket</a:t>
            </a:r>
            <a:r>
              <a:rPr lang="en-US" altLang="zh-CN" dirty="0" smtClean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dirty="0" smtClean="0">
                <a:latin typeface="Calibri" panose="020F0502020204030204" pitchFamily="34" charset="0"/>
                <a:cs typeface="Calibri" panose="020F0502020204030204" pitchFamily="34" charset="0"/>
              </a:rPr>
              <a:t>meridional 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propagating </a:t>
            </a:r>
            <a:r>
              <a:rPr lang="en-US" altLang="zh-CN" dirty="0" smtClean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direction</a:t>
            </a:r>
            <a:r>
              <a:rPr lang="en-US" altLang="zh-CN" dirty="0" smtClean="0">
                <a:latin typeface="Calibri" panose="020F0502020204030204" pitchFamily="34" charset="0"/>
                <a:cs typeface="Calibri" panose="020F0502020204030204" pitchFamily="34" charset="0"/>
              </a:rPr>
              <a:t> in the easterlies is </a:t>
            </a:r>
            <a:r>
              <a:rPr lang="en-US" altLang="zh-CN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always the same with meridional basic flow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, while that of wave phase is regulated by the sign of meridional gradient of absolute </a:t>
            </a:r>
            <a:r>
              <a:rPr lang="en-US" altLang="zh-CN" dirty="0" smtClean="0">
                <a:latin typeface="Calibri" panose="020F0502020204030204" pitchFamily="34" charset="0"/>
                <a:cs typeface="Calibri" panose="020F0502020204030204" pitchFamily="34" charset="0"/>
              </a:rPr>
              <a:t>vorticity.</a:t>
            </a:r>
            <a:endParaRPr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Wave ray </a:t>
            </a:r>
            <a:r>
              <a:rPr lang="en-US" altLang="zh-CN" dirty="0" smtClean="0">
                <a:latin typeface="Calibri" panose="020F0502020204030204" pitchFamily="34" charset="0"/>
                <a:cs typeface="Calibri" panose="020F0502020204030204" pitchFamily="34" charset="0"/>
              </a:rPr>
              <a:t>technique and barotropic model 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results confirmed the </a:t>
            </a:r>
            <a:r>
              <a:rPr lang="en-US" altLang="zh-CN" dirty="0" smtClean="0">
                <a:latin typeface="Calibri" panose="020F0502020204030204" pitchFamily="34" charset="0"/>
                <a:cs typeface="Calibri" panose="020F0502020204030204" pitchFamily="34" charset="0"/>
              </a:rPr>
              <a:t>SAAS teleconnection 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is associated with stationary Rossby wave-packets propagation </a:t>
            </a:r>
            <a:r>
              <a:rPr lang="en-US" altLang="zh-CN" dirty="0" smtClean="0">
                <a:latin typeface="Calibri" panose="020F0502020204030204" pitchFamily="34" charset="0"/>
                <a:cs typeface="Calibri" panose="020F0502020204030204" pitchFamily="34" charset="0"/>
              </a:rPr>
              <a:t>across the critical line. </a:t>
            </a:r>
            <a:endParaRPr lang="en-US" altLang="zh-CN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2734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cs typeface="Calibri" panose="020F0502020204030204" pitchFamily="34" charset="0"/>
              </a:rPr>
              <a:t>Teleconnection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A0F8C-B68F-46F3-AD02-5C267203431E}" type="slidenum">
              <a:rPr lang="zh-CN" altLang="en-US" smtClean="0"/>
              <a:pPr/>
              <a:t>4</a:t>
            </a:fld>
            <a:r>
              <a:rPr lang="zh-CN" altLang="en-US" smtClean="0"/>
              <a:t> </a:t>
            </a:r>
            <a:r>
              <a:rPr lang="en-US" altLang="zh-CN" smtClean="0"/>
              <a:t>| Interhemispheric teleconnection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431540" y="931301"/>
            <a:ext cx="8280920" cy="56861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zh-CN" dirty="0" smtClean="0">
                <a:latin typeface="Arial Black" panose="020B0A04020102020204" pitchFamily="34" charset="0"/>
                <a:cs typeface="Calibri" panose="020F0502020204030204" pitchFamily="34" charset="0"/>
              </a:rPr>
              <a:t>Meridional </a:t>
            </a:r>
            <a:r>
              <a:rPr lang="en-US" altLang="zh-CN" dirty="0">
                <a:latin typeface="Arial Black" panose="020B0A04020102020204" pitchFamily="34" charset="0"/>
              </a:rPr>
              <a:t>teleconnection</a:t>
            </a:r>
            <a:endParaRPr lang="en-US" altLang="zh-CN" dirty="0" smtClean="0">
              <a:latin typeface="Arial Black" panose="020B0A04020102020204" pitchFamily="34" charset="0"/>
              <a:cs typeface="Calibri" panose="020F0502020204030204" pitchFamily="34" charset="0"/>
            </a:endParaRPr>
          </a:p>
          <a:p>
            <a:pPr marL="457200" indent="-285750">
              <a:buFont typeface="Arial" panose="020B0604020202020204" pitchFamily="34" charset="0"/>
              <a:buChar char="•"/>
            </a:pPr>
            <a:r>
              <a:rPr lang="en-US" altLang="zh-CN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North </a:t>
            </a:r>
            <a:r>
              <a:rPr lang="en-US" altLang="zh-CN" sz="1600" dirty="0">
                <a:latin typeface="Calibri" panose="020F0502020204030204" pitchFamily="34" charset="0"/>
                <a:cs typeface="Calibri" panose="020F0502020204030204" pitchFamily="34" charset="0"/>
              </a:rPr>
              <a:t>Atlantic oscillation (NAO) </a:t>
            </a:r>
            <a:r>
              <a:rPr lang="en-US" altLang="zh-CN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(Walker and Bliss, </a:t>
            </a:r>
            <a:r>
              <a:rPr lang="en-US" altLang="zh-CN" sz="105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1932)</a:t>
            </a:r>
          </a:p>
          <a:p>
            <a:pPr marL="457200" indent="-285750">
              <a:buFont typeface="Arial" panose="020B0604020202020204" pitchFamily="34" charset="0"/>
              <a:buChar char="•"/>
            </a:pPr>
            <a:r>
              <a:rPr lang="en-US" altLang="zh-CN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North </a:t>
            </a:r>
            <a:r>
              <a:rPr lang="en-US" altLang="zh-CN" sz="1600" dirty="0">
                <a:latin typeface="Calibri" panose="020F0502020204030204" pitchFamily="34" charset="0"/>
                <a:cs typeface="Calibri" panose="020F0502020204030204" pitchFamily="34" charset="0"/>
              </a:rPr>
              <a:t>Pacific oscillation (NPO) </a:t>
            </a:r>
            <a:r>
              <a:rPr lang="en-US" altLang="zh-CN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(Rogers, 1981)</a:t>
            </a:r>
          </a:p>
          <a:p>
            <a:pPr marL="457200" indent="-285750">
              <a:buFont typeface="Arial" panose="020B0604020202020204" pitchFamily="34" charset="0"/>
              <a:buChar char="•"/>
            </a:pPr>
            <a:r>
              <a:rPr lang="en-US" altLang="zh-CN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Pacific-North </a:t>
            </a:r>
            <a:r>
              <a:rPr lang="en-US" altLang="zh-CN" sz="1600" dirty="0">
                <a:latin typeface="Calibri" panose="020F0502020204030204" pitchFamily="34" charset="0"/>
                <a:cs typeface="Calibri" panose="020F0502020204030204" pitchFamily="34" charset="0"/>
              </a:rPr>
              <a:t>America (PNA) pattern </a:t>
            </a:r>
            <a:r>
              <a:rPr lang="en-US" altLang="zh-CN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(Wallace and Gutzler, 1981; </a:t>
            </a:r>
            <a:r>
              <a:rPr lang="en-US" altLang="zh-CN" sz="10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Horel</a:t>
            </a:r>
            <a:r>
              <a:rPr lang="en-US" altLang="zh-CN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Wallace, 1981)</a:t>
            </a:r>
          </a:p>
          <a:p>
            <a:pPr marL="457200" indent="-285750">
              <a:buFont typeface="Arial" panose="020B0604020202020204" pitchFamily="34" charset="0"/>
              <a:buChar char="•"/>
            </a:pPr>
            <a:r>
              <a:rPr lang="en-US" altLang="zh-CN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Pacific-South </a:t>
            </a:r>
            <a:r>
              <a:rPr lang="en-US" altLang="zh-CN" sz="1600" dirty="0">
                <a:latin typeface="Calibri" panose="020F0502020204030204" pitchFamily="34" charset="0"/>
                <a:cs typeface="Calibri" panose="020F0502020204030204" pitchFamily="34" charset="0"/>
              </a:rPr>
              <a:t>America (PSA) pattern </a:t>
            </a:r>
            <a:r>
              <a:rPr lang="en-US" altLang="zh-CN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(Mo and Higgins, 1998</a:t>
            </a:r>
            <a:r>
              <a:rPr lang="en-US" altLang="zh-CN" sz="105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altLang="zh-CN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  <a:r>
              <a:rPr lang="en-US" altLang="zh-CN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ropical-Northern </a:t>
            </a:r>
            <a:r>
              <a:rPr lang="en-US" altLang="zh-CN" sz="1600" dirty="0">
                <a:latin typeface="Calibri" panose="020F0502020204030204" pitchFamily="34" charset="0"/>
                <a:cs typeface="Calibri" panose="020F0502020204030204" pitchFamily="34" charset="0"/>
              </a:rPr>
              <a:t>Hemisphere (TNH) pattern </a:t>
            </a:r>
            <a:r>
              <a:rPr lang="en-US" altLang="zh-CN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(Mo and </a:t>
            </a:r>
            <a:r>
              <a:rPr lang="en-US" altLang="zh-CN" sz="10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Livezey</a:t>
            </a:r>
            <a:r>
              <a:rPr lang="en-US" altLang="zh-CN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1986) </a:t>
            </a:r>
          </a:p>
          <a:p>
            <a:pPr marL="45720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Pacific-Japan </a:t>
            </a:r>
            <a:r>
              <a:rPr lang="en-US" altLang="zh-CN" sz="1600" dirty="0">
                <a:latin typeface="Calibri" panose="020F0502020204030204" pitchFamily="34" charset="0"/>
                <a:cs typeface="Calibri" panose="020F0502020204030204" pitchFamily="34" charset="0"/>
              </a:rPr>
              <a:t>(PJ) / East Asia-Pacific (EAP) / India-Asia-Pacific (IAP) pattern </a:t>
            </a:r>
            <a:r>
              <a:rPr lang="en-US" altLang="zh-CN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(Nitta, 1987; Huang and Li, 1987; Li et al., 2013</a:t>
            </a:r>
            <a:r>
              <a:rPr lang="en-US" altLang="zh-CN" sz="105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>
              <a:spcAft>
                <a:spcPts val="600"/>
              </a:spcAft>
            </a:pPr>
            <a:r>
              <a:rPr lang="en-US" altLang="zh-CN" dirty="0" smtClean="0">
                <a:latin typeface="Arial Black" panose="020B0A04020102020204" pitchFamily="34" charset="0"/>
              </a:rPr>
              <a:t>Zonal teleconnection</a:t>
            </a:r>
            <a:endParaRPr lang="en-US" altLang="zh-CN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285750">
              <a:buFont typeface="Arial" panose="020B0604020202020204" pitchFamily="34" charset="0"/>
              <a:buChar char="•"/>
            </a:pPr>
            <a:r>
              <a:rPr lang="en-US" altLang="zh-CN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Winter: Eurasian (EU), circumglobal teleconnection (CGT) and the Southern Eurasian (SEA) </a:t>
            </a:r>
            <a:r>
              <a:rPr lang="en-US" altLang="zh-CN" sz="105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(Wallace and Gutzler, 1981; Hsu and Lin, 1992; Hoskins and Ambrizzi, 1993; Branstator, 2002; </a:t>
            </a:r>
            <a:r>
              <a:rPr lang="en-US" altLang="zh-CN" sz="105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Xu</a:t>
            </a:r>
            <a:r>
              <a:rPr lang="en-US" altLang="zh-CN" sz="105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2013)</a:t>
            </a:r>
            <a:endParaRPr lang="en-US" altLang="zh-CN" sz="16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285750">
              <a:buFont typeface="Arial" panose="020B0604020202020204" pitchFamily="34" charset="0"/>
              <a:buChar char="•"/>
            </a:pPr>
            <a:r>
              <a:rPr lang="en-US" altLang="zh-CN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Summer: “silk road” and the CGT, Atlantic-Eurasian (AEA) </a:t>
            </a:r>
            <a:r>
              <a:rPr lang="en-US" altLang="zh-CN" sz="105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(Ambrizzi et al., 1995; Joseph and Srinivasan, 1999; Lu et al., 2002; </a:t>
            </a:r>
            <a:r>
              <a:rPr lang="en-US" altLang="zh-CN" sz="105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Enomoto</a:t>
            </a:r>
            <a:r>
              <a:rPr lang="en-US" altLang="zh-CN" sz="105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et al., 2003; Ding and Wang, 2005; Wu et al., 2009b; Wu et al., 2012)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>
              <a:spcAft>
                <a:spcPts val="600"/>
              </a:spcAft>
            </a:pPr>
            <a:r>
              <a:rPr lang="en-US" altLang="zh-CN" dirty="0" smtClean="0">
                <a:solidFill>
                  <a:prstClr val="black"/>
                </a:solidFill>
                <a:latin typeface="Arial Black" panose="020B0A04020102020204" pitchFamily="34" charset="0"/>
              </a:rPr>
              <a:t>Linkages between NH and SH</a:t>
            </a:r>
            <a:endParaRPr lang="en-US" altLang="zh-CN" dirty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Calibri" panose="020F0502020204030204" pitchFamily="34" charset="0"/>
                <a:cs typeface="Calibri" panose="020F0502020204030204" pitchFamily="34" charset="0"/>
              </a:rPr>
              <a:t>Previous studies </a:t>
            </a:r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Harnack</a:t>
            </a:r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Harnack</a:t>
            </a:r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1985; Nicholson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1986; Wu 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et al., 2007</a:t>
            </a:r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457200" indent="-285750">
              <a:buFont typeface="Arial" panose="020B0604020202020204" pitchFamily="34" charset="0"/>
              <a:buChar char="•"/>
            </a:pPr>
            <a:r>
              <a:rPr lang="en-US" altLang="zh-CN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Interhemispheric </a:t>
            </a:r>
            <a:r>
              <a:rPr lang="en-US" altLang="zh-CN" sz="1600" dirty="0">
                <a:latin typeface="Calibri" panose="020F0502020204030204" pitchFamily="34" charset="0"/>
                <a:cs typeface="Calibri" panose="020F0502020204030204" pitchFamily="34" charset="0"/>
              </a:rPr>
              <a:t>teleconnection in boreal summer 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(Liu et al., 2010)</a:t>
            </a:r>
          </a:p>
          <a:p>
            <a:pPr marL="457200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Calibri" panose="020F0502020204030204" pitchFamily="34" charset="0"/>
                <a:cs typeface="Calibri" panose="020F0502020204030204" pitchFamily="34" charset="0"/>
              </a:rPr>
              <a:t>Influence of </a:t>
            </a:r>
            <a:r>
              <a:rPr lang="en-US" altLang="zh-CN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SAM </a:t>
            </a:r>
            <a:r>
              <a:rPr lang="en-US" altLang="zh-CN" sz="1600" dirty="0">
                <a:latin typeface="Calibri" panose="020F0502020204030204" pitchFamily="34" charset="0"/>
                <a:cs typeface="Calibri" panose="020F0502020204030204" pitchFamily="34" charset="0"/>
              </a:rPr>
              <a:t>on NH </a:t>
            </a:r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(Nan 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Li, 2003; Nan et al., 2009; Song et al., 2009; Wu et al., </a:t>
            </a:r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2009; 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Zheng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et al., 2013)</a:t>
            </a:r>
          </a:p>
          <a:p>
            <a:pPr marL="457200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Calibri" panose="020F0502020204030204" pitchFamily="34" charset="0"/>
                <a:cs typeface="Calibri" panose="020F0502020204030204" pitchFamily="34" charset="0"/>
              </a:rPr>
              <a:t>Impact of the NH summer monsoons on SH subtropical anticyclones 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(Lee et al., 2013)</a:t>
            </a:r>
          </a:p>
          <a:p>
            <a:pPr marL="457200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Calibri" panose="020F0502020204030204" pitchFamily="34" charset="0"/>
                <a:cs typeface="Calibri" panose="020F0502020204030204" pitchFamily="34" charset="0"/>
              </a:rPr>
              <a:t>Effects of Atlantic warm pool on the southeastern Pacific 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(Wang et al., 2010</a:t>
            </a:r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200" dirty="0" smtClean="0"/>
          </a:p>
        </p:txBody>
      </p:sp>
    </p:spTree>
    <p:extLst>
      <p:ext uri="{BB962C8B-B14F-4D97-AF65-F5344CB8AC3E}">
        <p14:creationId xmlns:p14="http://schemas.microsoft.com/office/powerpoint/2010/main" val="2112707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Discussions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A0F8C-B68F-46F3-AD02-5C267203431E}" type="slidenum">
              <a:rPr lang="zh-CN" altLang="en-US" smtClean="0"/>
              <a:pPr/>
              <a:t>40</a:t>
            </a:fld>
            <a:r>
              <a:rPr lang="zh-CN" altLang="en-US" smtClean="0"/>
              <a:t> </a:t>
            </a:r>
            <a:r>
              <a:rPr lang="en-US" altLang="zh-CN" smtClean="0"/>
              <a:t>| Interhemispheric teleconnection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628650" y="948690"/>
            <a:ext cx="7809672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>
                <a:latin typeface="Calibri" panose="020F0502020204030204" pitchFamily="34" charset="0"/>
                <a:cs typeface="Calibri" panose="020F0502020204030204" pitchFamily="34" charset="0"/>
              </a:rPr>
              <a:t>SAAS teleconnection three dimensional structure  and influence on NH and SH climate.</a:t>
            </a:r>
            <a:endParaRPr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Vertical </a:t>
            </a:r>
            <a:r>
              <a:rPr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propagation </a:t>
            </a:r>
            <a:r>
              <a:rPr lang="en-US" altLang="zh-CN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across the critical line and </a:t>
            </a:r>
            <a:r>
              <a:rPr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troposphere–stratosphere </a:t>
            </a:r>
            <a:r>
              <a:rPr lang="en-US" altLang="zh-CN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interactions. </a:t>
            </a:r>
          </a:p>
          <a:p>
            <a:pPr lvl="1"/>
            <a:r>
              <a:rPr lang="en-US" altLang="zh-CN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Nathan </a:t>
            </a:r>
            <a:r>
              <a:rPr lang="en-US" altLang="zh-CN" sz="1600" dirty="0">
                <a:latin typeface="Calibri" panose="020F0502020204030204" pitchFamily="34" charset="0"/>
                <a:cs typeface="Calibri" panose="020F0502020204030204" pitchFamily="34" charset="0"/>
              </a:rPr>
              <a:t>and </a:t>
            </a:r>
            <a:r>
              <a:rPr lang="en-US" altLang="zh-CN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Hodyss</a:t>
            </a:r>
            <a:r>
              <a:rPr lang="en-US" altLang="zh-CN" sz="1600" dirty="0">
                <a:latin typeface="Calibri" panose="020F0502020204030204" pitchFamily="34" charset="0"/>
                <a:cs typeface="Calibri" panose="020F0502020204030204" pitchFamily="34" charset="0"/>
              </a:rPr>
              <a:t> (2010) have derived an extended Charney-Drazin condition for zonally non-uniform background flow, and showed that local vertical </a:t>
            </a:r>
            <a:r>
              <a:rPr lang="en-US" altLang="zh-CN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propagation (</a:t>
            </a:r>
            <a:r>
              <a:rPr lang="en-US" altLang="zh-CN" sz="1600" dirty="0">
                <a:latin typeface="Calibri" panose="020F0502020204030204" pitchFamily="34" charset="0"/>
                <a:cs typeface="Calibri" panose="020F0502020204030204" pitchFamily="34" charset="0"/>
              </a:rPr>
              <a:t>trapping) is possible for wave scales for which the traditional Charney-Drazin condition predicts trapping (propagation). However, the vertical propagation behaviors of waves in more realistic flow are unclear.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Application of Rossby wave theory on horizontal non-uniform flow in mid and high latitude.</a:t>
            </a:r>
            <a:endParaRPr lang="en-US" altLang="zh-CN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7313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IOD teleconnection (JJA)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A0F8C-B68F-46F3-AD02-5C267203431E}" type="slidenum">
              <a:rPr lang="zh-CN" altLang="en-US" smtClean="0"/>
              <a:pPr/>
              <a:t>41</a:t>
            </a:fld>
            <a:r>
              <a:rPr lang="zh-CN" altLang="en-US" dirty="0" smtClean="0"/>
              <a:t> </a:t>
            </a:r>
            <a:r>
              <a:rPr lang="en-US" altLang="zh-CN" dirty="0" smtClean="0"/>
              <a:t>| </a:t>
            </a:r>
            <a:r>
              <a:rPr lang="en-US" altLang="zh-CN" dirty="0"/>
              <a:t>Interhemispheric teleconnection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472" y="3304413"/>
            <a:ext cx="3742402" cy="2320791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628650" y="5806044"/>
            <a:ext cx="133546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algn="ctr"/>
            <a:r>
              <a:rPr lang="en-US" altLang="zh-CN" sz="1400" dirty="0" smtClean="0">
                <a:latin typeface="Times New Roman" panose="02020603050405020304" pitchFamily="18" charset="0"/>
              </a:rPr>
              <a:t>(</a:t>
            </a:r>
            <a:r>
              <a:rPr lang="en-US" altLang="zh-CN" sz="1400" dirty="0" err="1" smtClean="0">
                <a:latin typeface="Times New Roman" panose="02020603050405020304" pitchFamily="18" charset="0"/>
              </a:rPr>
              <a:t>Cai</a:t>
            </a:r>
            <a:r>
              <a:rPr lang="en-US" altLang="zh-CN" sz="1400" dirty="0" smtClean="0">
                <a:latin typeface="Times New Roman" panose="02020603050405020304" pitchFamily="18" charset="0"/>
              </a:rPr>
              <a:t> et al., 2011</a:t>
            </a:r>
            <a:r>
              <a:rPr lang="en-US" altLang="zh-CN" sz="1400" dirty="0">
                <a:latin typeface="Times New Roman" panose="02020603050405020304" pitchFamily="18" charset="0"/>
              </a:rPr>
              <a:t>)</a:t>
            </a:r>
            <a:endParaRPr lang="en-US" altLang="zh-CN" sz="1400" b="1" i="1" dirty="0">
              <a:latin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7153054" y="2582097"/>
            <a:ext cx="13622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/>
            <a:r>
              <a:rPr lang="en-US" altLang="zh-CN" sz="1400" dirty="0" smtClean="0">
                <a:latin typeface="Times New Roman" panose="02020603050405020304" pitchFamily="18" charset="0"/>
              </a:rPr>
              <a:t>(</a:t>
            </a:r>
            <a:r>
              <a:rPr lang="en-US" altLang="zh-CN" sz="1400" dirty="0" err="1" smtClean="0">
                <a:latin typeface="Times New Roman" panose="02020603050405020304" pitchFamily="18" charset="0"/>
              </a:rPr>
              <a:t>Saji</a:t>
            </a:r>
            <a:r>
              <a:rPr lang="en-US" altLang="zh-CN" sz="1400" dirty="0" smtClean="0">
                <a:latin typeface="Times New Roman" panose="02020603050405020304" pitchFamily="18" charset="0"/>
              </a:rPr>
              <a:t> et al., 1999</a:t>
            </a:r>
            <a:r>
              <a:rPr lang="en-US" altLang="zh-CN" sz="1400" dirty="0">
                <a:latin typeface="Times New Roman" panose="02020603050405020304" pitchFamily="18" charset="0"/>
              </a:rPr>
              <a:t>)</a:t>
            </a:r>
            <a:endParaRPr lang="en-US" altLang="zh-CN" sz="1400" b="1" i="1" dirty="0">
              <a:latin typeface="Times New Roman" panose="02020603050405020304" pitchFamily="18" charset="0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1160" y="844149"/>
            <a:ext cx="2921894" cy="22860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4666" y="856999"/>
            <a:ext cx="2921894" cy="228600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16277" y="3230275"/>
            <a:ext cx="4308549" cy="2215943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5384800" y="4348084"/>
            <a:ext cx="1943100" cy="40171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" name="直接箭头连接符 15"/>
          <p:cNvCxnSpPr>
            <a:stCxn id="14" idx="2"/>
          </p:cNvCxnSpPr>
          <p:nvPr/>
        </p:nvCxnSpPr>
        <p:spPr>
          <a:xfrm flipH="1">
            <a:off x="6299200" y="4749800"/>
            <a:ext cx="57150" cy="77938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/>
          <p:cNvSpPr/>
          <p:nvPr/>
        </p:nvSpPr>
        <p:spPr>
          <a:xfrm>
            <a:off x="3025496" y="5544443"/>
            <a:ext cx="66871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a </a:t>
            </a:r>
            <a:r>
              <a:rPr lang="en-US" altLang="zh-CN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barrier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 to Rossby wave propagation </a:t>
            </a:r>
            <a:endParaRPr lang="en-US" altLang="zh-CN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altLang="zh-CN" dirty="0" smtClean="0">
                <a:latin typeface="Calibri" panose="020F0502020204030204" pitchFamily="34" charset="0"/>
                <a:cs typeface="Calibri" panose="020F0502020204030204" pitchFamily="34" charset="0"/>
              </a:rPr>
              <a:t>on 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lang="en-US" altLang="zh-CN" dirty="0" smtClean="0">
                <a:latin typeface="Calibri" panose="020F0502020204030204" pitchFamily="34" charset="0"/>
                <a:cs typeface="Calibri" panose="020F0502020204030204" pitchFamily="34" charset="0"/>
              </a:rPr>
              <a:t>southern flank 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of the sub-tropical jet over Australia</a:t>
            </a:r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2664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A0F8C-B68F-46F3-AD02-5C267203431E}" type="slidenum">
              <a:rPr lang="zh-CN" altLang="en-US" smtClean="0"/>
              <a:pPr/>
              <a:t>42</a:t>
            </a:fld>
            <a:r>
              <a:rPr lang="zh-CN" altLang="en-US" smtClean="0"/>
              <a:t> </a:t>
            </a:r>
            <a:r>
              <a:rPr lang="en-US" altLang="zh-CN" smtClean="0"/>
              <a:t>| Interhemispheric teleconnection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2499360" y="2461260"/>
            <a:ext cx="418576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i="1" dirty="0" smtClean="0"/>
              <a:t>谢谢！</a:t>
            </a:r>
            <a:endParaRPr lang="en-US" altLang="zh-CN" sz="2400" i="1" dirty="0" smtClean="0"/>
          </a:p>
          <a:p>
            <a:r>
              <a:rPr lang="zh-CN" altLang="en-US" sz="2400" i="1" dirty="0" smtClean="0"/>
              <a:t>恳请您留下的宝贵意见建议！</a:t>
            </a:r>
            <a:endParaRPr lang="zh-CN" alt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3344287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India Ocean Convection and NH climate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A0F8C-B68F-46F3-AD02-5C267203431E}" type="slidenum">
              <a:rPr lang="zh-CN" altLang="en-US" smtClean="0"/>
              <a:pPr/>
              <a:t>43</a:t>
            </a:fld>
            <a:r>
              <a:rPr lang="zh-CN" altLang="en-US" dirty="0" smtClean="0"/>
              <a:t> </a:t>
            </a:r>
            <a:r>
              <a:rPr lang="en-US" altLang="zh-CN" dirty="0" smtClean="0"/>
              <a:t>| </a:t>
            </a:r>
            <a:r>
              <a:rPr lang="en-US" altLang="zh-CN" dirty="0"/>
              <a:t>Interhemispheric teleconnection</a:t>
            </a:r>
            <a:endParaRPr lang="zh-CN" altLang="en-US" dirty="0"/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630" y="1076174"/>
            <a:ext cx="3784600" cy="4592424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628650" y="830259"/>
            <a:ext cx="31293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smtClean="0"/>
              <a:t>20ºS-40ºN,40ºE-120ºE, Nov-Apr</a:t>
            </a:r>
            <a:endParaRPr lang="zh-CN" altLang="en-US" sz="1600" dirty="0"/>
          </a:p>
        </p:txBody>
      </p:sp>
      <p:sp>
        <p:nvSpPr>
          <p:cNvPr id="20" name="文本框 19"/>
          <p:cNvSpPr txBox="1"/>
          <p:nvPr/>
        </p:nvSpPr>
        <p:spPr>
          <a:xfrm>
            <a:off x="535578" y="5575958"/>
            <a:ext cx="260039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err="1" smtClean="0"/>
              <a:t>cor</a:t>
            </a:r>
            <a:r>
              <a:rPr lang="en-US" altLang="zh-CN" sz="1400" dirty="0" smtClean="0"/>
              <a:t> </a:t>
            </a:r>
            <a:r>
              <a:rPr lang="en-US" altLang="zh-CN" sz="1400" dirty="0" err="1" smtClean="0"/>
              <a:t>vs</a:t>
            </a:r>
            <a:r>
              <a:rPr lang="en-US" altLang="zh-CN" sz="1400" dirty="0" smtClean="0"/>
              <a:t> Niño-3.4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/>
              <a:t>M</a:t>
            </a:r>
            <a:r>
              <a:rPr lang="en-US" altLang="zh-CN" sz="1400" dirty="0" smtClean="0"/>
              <a:t>onthly                     : -0.4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 smtClean="0"/>
              <a:t>Seasonally averaged: -0.7</a:t>
            </a:r>
            <a:endParaRPr lang="zh-CN" altLang="en-US" sz="1400" dirty="0"/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1826" y="1127756"/>
            <a:ext cx="3166533" cy="1982607"/>
          </a:xfrm>
          <a:prstGeom prst="rect">
            <a:avLst/>
          </a:prstGeom>
        </p:spPr>
      </p:pic>
      <p:sp>
        <p:nvSpPr>
          <p:cNvPr id="22" name="文本框 21"/>
          <p:cNvSpPr txBox="1"/>
          <p:nvPr/>
        </p:nvSpPr>
        <p:spPr>
          <a:xfrm>
            <a:off x="4982905" y="847725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OLR</a:t>
            </a:r>
            <a:endParaRPr lang="zh-CN" altLang="en-US" dirty="0"/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1826" y="3110363"/>
            <a:ext cx="2462742" cy="2685848"/>
          </a:xfrm>
          <a:prstGeom prst="rect">
            <a:avLst/>
          </a:prstGeom>
        </p:spPr>
      </p:pic>
      <p:sp>
        <p:nvSpPr>
          <p:cNvPr id="24" name="文本框 23"/>
          <p:cNvSpPr txBox="1"/>
          <p:nvPr/>
        </p:nvSpPr>
        <p:spPr>
          <a:xfrm>
            <a:off x="6547898" y="5918918"/>
            <a:ext cx="19944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Hoell</a:t>
            </a:r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et al., 2012, 2013)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2902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For 1979-2010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A0F8C-B68F-46F3-AD02-5C267203431E}" type="slidenum">
              <a:rPr lang="zh-CN" altLang="en-US" smtClean="0"/>
              <a:pPr/>
              <a:t>44</a:t>
            </a:fld>
            <a:r>
              <a:rPr lang="zh-CN" altLang="en-US" smtClean="0"/>
              <a:t> </a:t>
            </a:r>
            <a:r>
              <a:rPr lang="en-US" altLang="zh-CN" smtClean="0"/>
              <a:t>| Interhemispheric teleconnection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2587" y="1081161"/>
            <a:ext cx="4930914" cy="4938396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2824257" y="4257737"/>
            <a:ext cx="914400" cy="49236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2824257" y="1880654"/>
            <a:ext cx="914400" cy="4678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4090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 Rossby Wave Teleconnection Conundrum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A0F8C-B68F-46F3-AD02-5C267203431E}" type="slidenum">
              <a:rPr lang="zh-CN" altLang="en-US" smtClean="0"/>
              <a:pPr/>
              <a:t>5</a:t>
            </a:fld>
            <a:r>
              <a:rPr lang="zh-CN" altLang="en-US" smtClean="0"/>
              <a:t> </a:t>
            </a:r>
            <a:r>
              <a:rPr lang="en-US" altLang="zh-CN" smtClean="0"/>
              <a:t>| Interhemispheric teleconnection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431540" y="931301"/>
            <a:ext cx="82809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The critical line (u=0) act as a </a:t>
            </a:r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barrier </a:t>
            </a:r>
            <a:r>
              <a:rPr lang="en-US" altLang="zh-CN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for </a:t>
            </a:r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lang="en-US" altLang="zh-CN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tationary Rossby </a:t>
            </a:r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wave </a:t>
            </a:r>
            <a:r>
              <a:rPr lang="en-US" altLang="zh-CN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propagation between NH and </a:t>
            </a:r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SH according the canonical wave theory </a:t>
            </a:r>
            <a:r>
              <a:rPr lang="en-US" altLang="zh-CN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Hoskins and Karoly, 1981</a:t>
            </a:r>
            <a:r>
              <a:rPr lang="en-US" altLang="zh-CN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6" name="标题 1"/>
          <p:cNvSpPr txBox="1">
            <a:spLocks/>
          </p:cNvSpPr>
          <p:nvPr/>
        </p:nvSpPr>
        <p:spPr>
          <a:xfrm>
            <a:off x="628650" y="2606145"/>
            <a:ext cx="7886700" cy="571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baseline="0">
                <a:solidFill>
                  <a:srgbClr val="044B86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r>
              <a:rPr lang="en-US" altLang="zh-CN" dirty="0" smtClean="0">
                <a:solidFill>
                  <a:schemeClr val="tx1"/>
                </a:solidFill>
                <a:latin typeface="Arial Black" panose="020B0A04020102020204" pitchFamily="34" charset="0"/>
              </a:rPr>
              <a:t>Motivation</a:t>
            </a:r>
            <a:endParaRPr lang="zh-CN" altLang="en-US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31540" y="3261221"/>
            <a:ext cx="8280920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Is there an interhemispheric teleconnection pattern across the critical latitude </a:t>
            </a:r>
            <a:r>
              <a:rPr lang="en-US" altLang="zh-CN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associated with stationary Rossby wave propagation?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zh-CN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How do Rossby waves propagate across the critical </a:t>
            </a:r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line under the horizontal non-uniform </a:t>
            </a:r>
            <a:r>
              <a:rPr lang="en-US" altLang="zh-CN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flow?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zh-CN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zh-CN" sz="16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6541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Contents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A0F8C-B68F-46F3-AD02-5C267203431E}" type="slidenum">
              <a:rPr lang="zh-CN" altLang="en-US" smtClean="0"/>
              <a:pPr/>
              <a:t>6</a:t>
            </a:fld>
            <a:r>
              <a:rPr lang="zh-CN" altLang="en-US" smtClean="0"/>
              <a:t> </a:t>
            </a:r>
            <a:r>
              <a:rPr lang="en-US" altLang="zh-CN" smtClean="0"/>
              <a:t>| Interhemispheric teleconnection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746677" y="1199656"/>
            <a:ext cx="7650645" cy="4028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en-US" altLang="zh-CN" sz="2000" b="1" dirty="0" smtClean="0">
                <a:latin typeface="Arial" pitchFamily="34" charset="0"/>
                <a:cs typeface="Arial" pitchFamily="34" charset="0"/>
              </a:rPr>
              <a:t>Introduction</a:t>
            </a:r>
          </a:p>
          <a:p>
            <a:pPr marL="457200" indent="-457200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en-US" altLang="zh-CN" sz="20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Data and diagnostic tools</a:t>
            </a:r>
          </a:p>
          <a:p>
            <a:pPr marL="457200" indent="-457200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en-US" altLang="zh-CN" sz="2000" b="1" dirty="0">
                <a:latin typeface="Arial" pitchFamily="34" charset="0"/>
                <a:cs typeface="Arial" pitchFamily="34" charset="0"/>
              </a:rPr>
              <a:t>Observed interhemispheric teleconnection across the critical line </a:t>
            </a:r>
          </a:p>
          <a:p>
            <a:pPr marL="457200" indent="-457200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en-US" altLang="zh-CN" sz="2000" b="1" dirty="0">
                <a:latin typeface="Arial" pitchFamily="34" charset="0"/>
                <a:cs typeface="Arial" pitchFamily="34" charset="0"/>
              </a:rPr>
              <a:t>Theoretical </a:t>
            </a:r>
            <a:r>
              <a:rPr lang="en-US" altLang="zh-CN" sz="2000" b="1" dirty="0" smtClean="0">
                <a:latin typeface="Arial" pitchFamily="34" charset="0"/>
                <a:cs typeface="Arial" pitchFamily="34" charset="0"/>
              </a:rPr>
              <a:t>basis </a:t>
            </a:r>
            <a:r>
              <a:rPr lang="en-US" altLang="zh-CN" sz="2000" b="1" dirty="0">
                <a:latin typeface="Arial" pitchFamily="34" charset="0"/>
                <a:cs typeface="Arial" pitchFamily="34" charset="0"/>
              </a:rPr>
              <a:t>for </a:t>
            </a:r>
            <a:r>
              <a:rPr lang="en-US" altLang="zh-CN" sz="2000" b="1" dirty="0" smtClean="0">
                <a:latin typeface="Arial" pitchFamily="34" charset="0"/>
                <a:cs typeface="Arial" pitchFamily="34" charset="0"/>
              </a:rPr>
              <a:t>stationary </a:t>
            </a:r>
            <a:r>
              <a:rPr lang="en-US" altLang="zh-CN" sz="2000" b="1" dirty="0">
                <a:latin typeface="Arial" pitchFamily="34" charset="0"/>
                <a:cs typeface="Arial" pitchFamily="34" charset="0"/>
              </a:rPr>
              <a:t>Rossby wave </a:t>
            </a:r>
            <a:r>
              <a:rPr lang="en-US" altLang="zh-CN" sz="2000" b="1" dirty="0" smtClean="0">
                <a:latin typeface="Arial" pitchFamily="34" charset="0"/>
                <a:cs typeface="Arial" pitchFamily="34" charset="0"/>
              </a:rPr>
              <a:t>propagation</a:t>
            </a:r>
          </a:p>
          <a:p>
            <a:pPr marL="457200" indent="-457200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en-US" altLang="zh-CN" sz="2000" b="1" dirty="0" smtClean="0">
                <a:latin typeface="Arial" pitchFamily="34" charset="0"/>
                <a:cs typeface="Arial" pitchFamily="34" charset="0"/>
              </a:rPr>
              <a:t>Stationary </a:t>
            </a:r>
            <a:r>
              <a:rPr lang="en-US" altLang="zh-CN" sz="2000" b="1" dirty="0">
                <a:latin typeface="Arial" pitchFamily="34" charset="0"/>
                <a:cs typeface="Arial" pitchFamily="34" charset="0"/>
              </a:rPr>
              <a:t>wave propagation on DJF climatology </a:t>
            </a:r>
            <a:r>
              <a:rPr lang="en-US" altLang="zh-CN" sz="2000" b="1" dirty="0" smtClean="0">
                <a:latin typeface="Arial" pitchFamily="34" charset="0"/>
                <a:cs typeface="Arial" pitchFamily="34" charset="0"/>
              </a:rPr>
              <a:t>flow</a:t>
            </a:r>
          </a:p>
          <a:p>
            <a:pPr marL="457200" indent="-457200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en-US" altLang="zh-CN" sz="2000" b="1" dirty="0">
                <a:latin typeface="Arial" pitchFamily="34" charset="0"/>
                <a:cs typeface="Arial" pitchFamily="34" charset="0"/>
              </a:rPr>
              <a:t>Conclusions and </a:t>
            </a:r>
            <a:r>
              <a:rPr lang="en-US" altLang="zh-CN" sz="2000" b="1" dirty="0" smtClean="0">
                <a:latin typeface="Arial" pitchFamily="34" charset="0"/>
                <a:cs typeface="Arial" pitchFamily="34" charset="0"/>
              </a:rPr>
              <a:t>Discussions</a:t>
            </a: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sz="1200" dirty="0" smtClean="0"/>
          </a:p>
        </p:txBody>
      </p:sp>
    </p:spTree>
    <p:extLst>
      <p:ext uri="{BB962C8B-B14F-4D97-AF65-F5344CB8AC3E}">
        <p14:creationId xmlns:p14="http://schemas.microsoft.com/office/powerpoint/2010/main" val="527107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Data and diagnostic tools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A0F8C-B68F-46F3-AD02-5C267203431E}" type="slidenum">
              <a:rPr lang="zh-CN" altLang="en-US" smtClean="0"/>
              <a:pPr/>
              <a:t>7</a:t>
            </a:fld>
            <a:r>
              <a:rPr lang="zh-CN" altLang="en-US" dirty="0" smtClean="0"/>
              <a:t> </a:t>
            </a:r>
            <a:r>
              <a:rPr lang="en-US" altLang="zh-CN" dirty="0" smtClean="0"/>
              <a:t>| Interhemispheric teleconnection</a:t>
            </a:r>
            <a:endParaRPr lang="zh-CN" altLang="en-US" dirty="0"/>
          </a:p>
        </p:txBody>
      </p:sp>
      <p:sp>
        <p:nvSpPr>
          <p:cNvPr id="4" name="Rectangle 27"/>
          <p:cNvSpPr>
            <a:spLocks noChangeArrowheads="1"/>
          </p:cNvSpPr>
          <p:nvPr/>
        </p:nvSpPr>
        <p:spPr bwMode="auto">
          <a:xfrm>
            <a:off x="4724310" y="1026628"/>
            <a:ext cx="4140200" cy="1591881"/>
          </a:xfrm>
          <a:prstGeom prst="rect">
            <a:avLst/>
          </a:prstGeom>
          <a:solidFill>
            <a:schemeClr val="bg1">
              <a:lumMod val="95000"/>
              <a:alpha val="44000"/>
            </a:schemeClr>
          </a:solidFill>
          <a:ln w="9525">
            <a:noFill/>
            <a:miter lim="800000"/>
            <a:headEnd/>
            <a:tailEnd/>
          </a:ln>
          <a:effectLst>
            <a:outerShdw blurRad="63500" dist="38100" dir="2700000" algn="tl" rotWithShape="0">
              <a:srgbClr val="000000">
                <a:alpha val="39998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de-DE" altLang="zh-CN" baseline="-25000">
              <a:solidFill>
                <a:srgbClr val="FFFFFF"/>
              </a:solidFill>
              <a:latin typeface="Calibri" pitchFamily="34" charset="0"/>
              <a:ea typeface="MS PGothic" pitchFamily="34" charset="-128"/>
            </a:endParaRPr>
          </a:p>
        </p:txBody>
      </p:sp>
      <p:sp>
        <p:nvSpPr>
          <p:cNvPr id="5" name="Rectangle 39"/>
          <p:cNvSpPr>
            <a:spLocks noChangeArrowheads="1"/>
          </p:cNvSpPr>
          <p:nvPr/>
        </p:nvSpPr>
        <p:spPr bwMode="auto">
          <a:xfrm>
            <a:off x="4724310" y="1041156"/>
            <a:ext cx="4140200" cy="52228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>
            <a:noFill/>
            <a:round/>
            <a:headEnd/>
            <a:tailEnd/>
          </a:ln>
        </p:spPr>
        <p:txBody>
          <a:bodyPr/>
          <a:lstStyle/>
          <a:p>
            <a:pPr algn="ctr">
              <a:defRPr/>
            </a:pPr>
            <a:endParaRPr lang="zh-CN" altLang="zh-CN" sz="1400" b="1" baseline="-25000" noProof="1">
              <a:solidFill>
                <a:srgbClr val="000000"/>
              </a:solidFill>
              <a:latin typeface="Calibri" pitchFamily="34" charset="0"/>
              <a:ea typeface="MS PGothic" pitchFamily="34" charset="-128"/>
            </a:endParaRPr>
          </a:p>
        </p:txBody>
      </p:sp>
      <p:sp>
        <p:nvSpPr>
          <p:cNvPr id="6" name="Rectangle 27"/>
          <p:cNvSpPr>
            <a:spLocks noChangeArrowheads="1"/>
          </p:cNvSpPr>
          <p:nvPr/>
        </p:nvSpPr>
        <p:spPr bwMode="auto">
          <a:xfrm>
            <a:off x="401893" y="1026628"/>
            <a:ext cx="4140200" cy="1591881"/>
          </a:xfrm>
          <a:prstGeom prst="rect">
            <a:avLst/>
          </a:prstGeom>
          <a:solidFill>
            <a:schemeClr val="bg1">
              <a:lumMod val="95000"/>
              <a:alpha val="44000"/>
            </a:schemeClr>
          </a:solidFill>
          <a:ln w="9525">
            <a:noFill/>
            <a:miter lim="800000"/>
            <a:headEnd/>
            <a:tailEnd/>
          </a:ln>
          <a:effectLst>
            <a:outerShdw blurRad="63500" dist="38100" dir="2700000" algn="tl" rotWithShape="0">
              <a:srgbClr val="000000">
                <a:alpha val="39998"/>
              </a:srgbClr>
            </a:outerShdw>
          </a:effectLst>
        </p:spPr>
        <p:txBody>
          <a:bodyPr anchor="ctr"/>
          <a:lstStyle/>
          <a:p>
            <a:pPr marL="342900" indent="-342900" algn="ctr">
              <a:defRPr/>
            </a:pPr>
            <a:endParaRPr lang="de-DE" altLang="zh-CN" baseline="-25000">
              <a:solidFill>
                <a:srgbClr val="FFFFFF"/>
              </a:solidFill>
              <a:latin typeface="Calibri" pitchFamily="34" charset="0"/>
              <a:ea typeface="MS PGothic" pitchFamily="34" charset="-128"/>
            </a:endParaRPr>
          </a:p>
        </p:txBody>
      </p:sp>
      <p:sp>
        <p:nvSpPr>
          <p:cNvPr id="7" name="Rectangle 39"/>
          <p:cNvSpPr>
            <a:spLocks noChangeArrowheads="1"/>
          </p:cNvSpPr>
          <p:nvPr/>
        </p:nvSpPr>
        <p:spPr bwMode="auto">
          <a:xfrm>
            <a:off x="401893" y="1026628"/>
            <a:ext cx="4140200" cy="52228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3175">
            <a:solidFill>
              <a:srgbClr val="FFCC00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endParaRPr lang="zh-CN" altLang="zh-CN" sz="1400" b="1" baseline="-25000" noProof="1">
              <a:solidFill>
                <a:srgbClr val="000000"/>
              </a:solidFill>
              <a:latin typeface="Calibri" pitchFamily="34" charset="0"/>
              <a:ea typeface="MS PGothic" pitchFamily="34" charset="-128"/>
            </a:endParaRPr>
          </a:p>
        </p:txBody>
      </p:sp>
      <p:sp>
        <p:nvSpPr>
          <p:cNvPr id="12" name="Rectangle 39"/>
          <p:cNvSpPr>
            <a:spLocks noChangeArrowheads="1"/>
          </p:cNvSpPr>
          <p:nvPr/>
        </p:nvSpPr>
        <p:spPr bwMode="auto">
          <a:xfrm>
            <a:off x="4865597" y="1153868"/>
            <a:ext cx="3857625" cy="296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63500"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000" b="1" kern="0" noProof="1" smtClean="0">
                <a:solidFill>
                  <a:srgbClr val="FF0000"/>
                </a:solidFill>
                <a:latin typeface="Arial Black" panose="020B0A04020102020204" pitchFamily="34" charset="0"/>
                <a:ea typeface="黑体" pitchFamily="2" charset="-122"/>
              </a:rPr>
              <a:t>Convection</a:t>
            </a:r>
            <a:endParaRPr lang="en-US" sz="2000" b="1" kern="0" noProof="1">
              <a:solidFill>
                <a:srgbClr val="FF0000"/>
              </a:solidFill>
              <a:latin typeface="Arial Black" panose="020B0A04020102020204" pitchFamily="34" charset="0"/>
              <a:ea typeface="黑体" pitchFamily="2" charset="-122"/>
            </a:endParaRPr>
          </a:p>
        </p:txBody>
      </p:sp>
      <p:sp>
        <p:nvSpPr>
          <p:cNvPr id="13" name="Rectangle 39"/>
          <p:cNvSpPr>
            <a:spLocks noChangeArrowheads="1"/>
          </p:cNvSpPr>
          <p:nvPr/>
        </p:nvSpPr>
        <p:spPr bwMode="auto">
          <a:xfrm>
            <a:off x="543180" y="1153868"/>
            <a:ext cx="3857625" cy="296863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anchor="ctr"/>
          <a:lstStyle/>
          <a:p>
            <a:pPr algn="ctr" defTabSz="457200"/>
            <a:r>
              <a:rPr lang="en-US" altLang="zh-CN" sz="2000" b="1" noProof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ea typeface="黑体" pitchFamily="2" charset="-122"/>
              </a:rPr>
              <a:t>Circulation</a:t>
            </a:r>
            <a:endParaRPr lang="en-US" altLang="zh-CN" sz="2000" b="1" noProof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  <a:ea typeface="黑体" pitchFamily="2" charset="-122"/>
            </a:endParaRPr>
          </a:p>
        </p:txBody>
      </p:sp>
      <p:graphicFrame>
        <p:nvGraphicFramePr>
          <p:cNvPr id="16" name="表格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3336344"/>
              </p:ext>
            </p:extLst>
          </p:nvPr>
        </p:nvGraphicFramePr>
        <p:xfrm>
          <a:off x="4793203" y="1640266"/>
          <a:ext cx="4045907" cy="9720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101091"/>
                <a:gridCol w="1809123"/>
                <a:gridCol w="1135693"/>
              </a:tblGrid>
              <a:tr h="324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400" b="1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44546A"/>
                          </a:solidFill>
                          <a:effectLst/>
                          <a:uLnTx/>
                          <a:uFillTx/>
                          <a:latin typeface="+mn-lt"/>
                        </a:rPr>
                        <a:t>CMAP</a:t>
                      </a:r>
                      <a:endParaRPr kumimoji="0" lang="zh-CN" altLang="en-US" sz="1800" b="1" i="0" u="none" strike="noStrike" kern="100" cap="none" spc="0" normalizeH="0" baseline="0" noProof="0" dirty="0" smtClean="0">
                        <a:ln>
                          <a:noFill/>
                        </a:ln>
                        <a:solidFill>
                          <a:srgbClr val="44546A"/>
                        </a:solidFill>
                        <a:effectLst/>
                        <a:uLnTx/>
                        <a:uFillTx/>
                        <a:latin typeface="Times New Roman"/>
                        <a:ea typeface="宋体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spcAft>
                          <a:spcPts val="1200"/>
                        </a:spcAft>
                      </a:pPr>
                      <a:r>
                        <a:rPr lang="en-US" sz="1400" b="1" kern="0" dirty="0">
                          <a:solidFill>
                            <a:schemeClr val="tx2"/>
                          </a:solidFill>
                        </a:rPr>
                        <a:t>1979.01</a:t>
                      </a:r>
                      <a:r>
                        <a:rPr lang="zh-CN" sz="1400" b="1" kern="0" dirty="0">
                          <a:solidFill>
                            <a:schemeClr val="tx2"/>
                          </a:solidFill>
                        </a:rPr>
                        <a:t>—</a:t>
                      </a:r>
                      <a:r>
                        <a:rPr lang="en-US" sz="1400" b="1" kern="0" dirty="0" smtClean="0">
                          <a:solidFill>
                            <a:schemeClr val="tx2"/>
                          </a:solidFill>
                        </a:rPr>
                        <a:t>2010.12</a:t>
                      </a:r>
                      <a:endParaRPr lang="zh-CN" sz="1800" b="1" kern="100" dirty="0">
                        <a:solidFill>
                          <a:schemeClr val="tx2"/>
                        </a:solidFill>
                        <a:latin typeface="Times New Roman"/>
                        <a:ea typeface="宋体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spcAft>
                          <a:spcPts val="1200"/>
                        </a:spcAft>
                      </a:pPr>
                      <a:r>
                        <a:rPr lang="en-US" sz="1400" b="1" kern="0" dirty="0" smtClean="0">
                          <a:solidFill>
                            <a:schemeClr val="tx2"/>
                          </a:solidFill>
                        </a:rPr>
                        <a:t>2.5 × 2.5</a:t>
                      </a:r>
                      <a:endParaRPr lang="zh-CN" sz="1800" b="1" kern="100" dirty="0">
                        <a:solidFill>
                          <a:schemeClr val="tx2"/>
                        </a:solidFill>
                        <a:latin typeface="Times New Roman"/>
                        <a:ea typeface="宋体"/>
                      </a:endParaRPr>
                    </a:p>
                  </a:txBody>
                  <a:tcPr marL="68580" marR="68580" marT="0" marB="0"/>
                </a:tc>
              </a:tr>
              <a:tr h="324000"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spcAft>
                          <a:spcPts val="1200"/>
                        </a:spcAft>
                      </a:pPr>
                      <a:r>
                        <a:rPr lang="en-US" altLang="zh-CN" sz="1400" b="1" kern="0" dirty="0" smtClean="0">
                          <a:solidFill>
                            <a:schemeClr val="tx2"/>
                          </a:solidFill>
                        </a:rPr>
                        <a:t>GPCP</a:t>
                      </a:r>
                      <a:endParaRPr lang="zh-CN" sz="1800" b="1" kern="100" dirty="0">
                        <a:solidFill>
                          <a:schemeClr val="tx2"/>
                        </a:solidFill>
                        <a:latin typeface="Times New Roman"/>
                        <a:ea typeface="宋体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spcAft>
                          <a:spcPts val="1200"/>
                        </a:spcAft>
                      </a:pPr>
                      <a:r>
                        <a:rPr lang="en-US" sz="1400" b="1" kern="0" dirty="0">
                          <a:solidFill>
                            <a:schemeClr val="tx2"/>
                          </a:solidFill>
                        </a:rPr>
                        <a:t>1979.01</a:t>
                      </a:r>
                      <a:r>
                        <a:rPr lang="zh-CN" sz="1400" b="1" kern="0" dirty="0">
                          <a:solidFill>
                            <a:schemeClr val="tx2"/>
                          </a:solidFill>
                        </a:rPr>
                        <a:t>—</a:t>
                      </a:r>
                      <a:r>
                        <a:rPr lang="en-US" sz="1400" b="1" kern="0" dirty="0" smtClean="0">
                          <a:solidFill>
                            <a:schemeClr val="tx2"/>
                          </a:solidFill>
                        </a:rPr>
                        <a:t>2010.12</a:t>
                      </a:r>
                      <a:endParaRPr lang="zh-CN" sz="1800" b="1" kern="100" dirty="0">
                        <a:solidFill>
                          <a:schemeClr val="tx2"/>
                        </a:solidFill>
                        <a:latin typeface="Times New Roman"/>
                        <a:ea typeface="宋体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spcAft>
                          <a:spcPts val="1200"/>
                        </a:spcAft>
                      </a:pPr>
                      <a:r>
                        <a:rPr lang="en-US" sz="1400" b="1" kern="0" dirty="0" smtClean="0">
                          <a:solidFill>
                            <a:schemeClr val="tx2"/>
                          </a:solidFill>
                        </a:rPr>
                        <a:t>2.5 × 2.5</a:t>
                      </a:r>
                      <a:endParaRPr lang="zh-CN" sz="1800" b="1" kern="100" dirty="0">
                        <a:solidFill>
                          <a:schemeClr val="tx2"/>
                        </a:solidFill>
                        <a:latin typeface="Times New Roman"/>
                        <a:ea typeface="宋体"/>
                      </a:endParaRPr>
                    </a:p>
                  </a:txBody>
                  <a:tcPr marL="68580" marR="68580" marT="0" marB="0"/>
                </a:tc>
              </a:tr>
              <a:tr h="324000"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spcAft>
                          <a:spcPts val="1200"/>
                        </a:spcAft>
                      </a:pPr>
                      <a:r>
                        <a:rPr lang="en-US" altLang="zh-CN" sz="1200" b="1" kern="0" dirty="0" err="1" smtClean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Interp_OLR</a:t>
                      </a:r>
                      <a:endParaRPr lang="zh-CN" sz="1200" b="1" kern="0" dirty="0">
                        <a:solidFill>
                          <a:schemeClr val="tx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spcAft>
                          <a:spcPts val="1200"/>
                        </a:spcAft>
                      </a:pPr>
                      <a:r>
                        <a:rPr lang="en-US" altLang="zh-CN" sz="1400" b="1" kern="0" dirty="0" smtClean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1979.01</a:t>
                      </a:r>
                      <a:r>
                        <a:rPr lang="zh-CN" altLang="zh-CN" sz="1400" b="1" kern="0" dirty="0" smtClean="0">
                          <a:solidFill>
                            <a:schemeClr val="tx2"/>
                          </a:solidFill>
                        </a:rPr>
                        <a:t>—</a:t>
                      </a:r>
                      <a:r>
                        <a:rPr lang="en-US" altLang="zh-CN" sz="1400" b="1" kern="0" dirty="0" smtClean="0">
                          <a:solidFill>
                            <a:schemeClr val="tx2"/>
                          </a:solidFill>
                        </a:rPr>
                        <a:t>2010.12</a:t>
                      </a:r>
                      <a:endParaRPr lang="zh-CN" sz="1400" b="1" kern="0" dirty="0">
                        <a:solidFill>
                          <a:schemeClr val="tx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spcAft>
                          <a:spcPts val="1200"/>
                        </a:spcAft>
                      </a:pPr>
                      <a:r>
                        <a:rPr lang="en-US" altLang="zh-CN" sz="1400" b="1" kern="0" dirty="0" smtClean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2.5 × 2.5</a:t>
                      </a:r>
                      <a:endParaRPr lang="zh-CN" sz="1400" b="1" kern="0" dirty="0">
                        <a:solidFill>
                          <a:schemeClr val="tx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graphicFrame>
        <p:nvGraphicFramePr>
          <p:cNvPr id="17" name="表格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8525032"/>
              </p:ext>
            </p:extLst>
          </p:nvPr>
        </p:nvGraphicFramePr>
        <p:xfrm>
          <a:off x="419986" y="1640267"/>
          <a:ext cx="4045907" cy="9720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226507"/>
                <a:gridCol w="1683707"/>
                <a:gridCol w="1135693"/>
              </a:tblGrid>
              <a:tr h="324000"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1200"/>
                        </a:spcAft>
                      </a:pPr>
                      <a:r>
                        <a:rPr lang="en-US" altLang="zh-CN" sz="1400" b="1" kern="0" dirty="0" smtClean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NCEP/NCAR</a:t>
                      </a:r>
                      <a:endParaRPr lang="zh-CN" sz="1400" b="1" kern="0" dirty="0">
                        <a:solidFill>
                          <a:schemeClr val="tx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1200"/>
                        </a:spcAft>
                      </a:pPr>
                      <a:r>
                        <a:rPr lang="en-US" altLang="zh-CN" sz="1400" b="1" kern="0" dirty="0" smtClean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1957.09</a:t>
                      </a:r>
                      <a:r>
                        <a:rPr lang="zh-CN" altLang="zh-CN" sz="1400" b="1" kern="0" dirty="0" smtClean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—</a:t>
                      </a:r>
                      <a:r>
                        <a:rPr lang="en-US" altLang="zh-CN" sz="1400" b="1" kern="0" dirty="0" smtClean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2010.12</a:t>
                      </a:r>
                      <a:endParaRPr lang="zh-CN" sz="1400" b="1" kern="0" dirty="0">
                        <a:solidFill>
                          <a:schemeClr val="tx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18415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1" kern="0" dirty="0" smtClean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2.5 × 2.5</a:t>
                      </a:r>
                      <a:endParaRPr lang="zh-CN" sz="1400" b="1" kern="0" dirty="0">
                        <a:solidFill>
                          <a:schemeClr val="tx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</a:tr>
              <a:tr h="324000"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1200"/>
                        </a:spcAft>
                      </a:pPr>
                      <a:r>
                        <a:rPr lang="en-US" altLang="zh-CN" sz="1400" b="1" kern="0" dirty="0" smtClean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ERA-40</a:t>
                      </a:r>
                      <a:endParaRPr lang="zh-CN" sz="1400" b="1" kern="0" dirty="0">
                        <a:solidFill>
                          <a:schemeClr val="tx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indent="18415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1200"/>
                        </a:spcAft>
                      </a:pPr>
                      <a:r>
                        <a:rPr lang="en-US" altLang="zh-CN" sz="1400" b="1" kern="0" dirty="0" smtClean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1957.09</a:t>
                      </a:r>
                      <a:r>
                        <a:rPr lang="zh-CN" altLang="zh-CN" sz="1400" b="1" kern="0" dirty="0" smtClean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—</a:t>
                      </a:r>
                      <a:r>
                        <a:rPr lang="en-US" altLang="zh-CN" sz="1400" b="1" kern="0" dirty="0" smtClean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2002.08</a:t>
                      </a:r>
                      <a:endParaRPr lang="zh-CN" sz="1400" b="1" kern="0" dirty="0">
                        <a:solidFill>
                          <a:schemeClr val="tx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18415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1" kern="0" dirty="0" smtClean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2.5 × 2.5</a:t>
                      </a:r>
                    </a:p>
                  </a:txBody>
                  <a:tcPr marL="68580" marR="68580" marT="0" marB="0"/>
                </a:tc>
              </a:tr>
              <a:tr h="324000"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1200"/>
                        </a:spcAft>
                      </a:pPr>
                      <a:r>
                        <a:rPr lang="en-US" altLang="zh-CN" sz="1400" b="1" kern="0" dirty="0" smtClean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ERA-Interim</a:t>
                      </a:r>
                      <a:endParaRPr lang="zh-CN" sz="1400" b="1" kern="0" dirty="0">
                        <a:solidFill>
                          <a:schemeClr val="tx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indent="18415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1200"/>
                        </a:spcAft>
                      </a:pPr>
                      <a:r>
                        <a:rPr lang="en-US" altLang="zh-CN" sz="1400" b="1" kern="0" dirty="0" smtClean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1979.01</a:t>
                      </a:r>
                      <a:r>
                        <a:rPr lang="zh-CN" altLang="zh-CN" sz="1400" b="1" kern="0" dirty="0" smtClean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—</a:t>
                      </a:r>
                      <a:r>
                        <a:rPr lang="en-US" altLang="zh-CN" sz="1400" b="1" kern="0" dirty="0" smtClean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2010.12</a:t>
                      </a:r>
                      <a:endParaRPr lang="zh-CN" sz="1400" b="1" kern="0" dirty="0">
                        <a:solidFill>
                          <a:schemeClr val="tx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18415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b="1" kern="0" dirty="0" smtClean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1.125 × 1.125</a:t>
                      </a: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20" name="文本框 19"/>
          <p:cNvSpPr txBox="1"/>
          <p:nvPr/>
        </p:nvSpPr>
        <p:spPr>
          <a:xfrm>
            <a:off x="442302" y="3008580"/>
            <a:ext cx="828092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Teleconnectivity </a:t>
            </a:r>
            <a:r>
              <a:rPr lang="en-US" altLang="zh-CN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(Wallace and 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Gutzler 1981)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0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Correlation and partial </a:t>
            </a:r>
            <a:r>
              <a:rPr lang="en-US" altLang="zh-CN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correlation analysis, student’s </a:t>
            </a:r>
            <a:r>
              <a:rPr lang="en-US" altLang="zh-CN" sz="2000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  <a:r>
              <a:rPr lang="en-US" altLang="zh-CN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 test by the </a:t>
            </a: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effective number of degrees of freedom 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(Li et al., 2012)</a:t>
            </a:r>
            <a:endParaRPr lang="en-US" altLang="zh-CN" sz="1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TN wave activity flux </a:t>
            </a:r>
            <a:r>
              <a:rPr lang="en-US" altLang="zh-CN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(Takaya and Nakamura, 2001)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0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Barotropic model</a:t>
            </a:r>
            <a:endParaRPr lang="en-US" altLang="zh-CN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0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22" name="对象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90908567"/>
              </p:ext>
            </p:extLst>
          </p:nvPr>
        </p:nvGraphicFramePr>
        <p:xfrm>
          <a:off x="5337312" y="3108747"/>
          <a:ext cx="2288141" cy="3900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97" name="Equation" r:id="rId3" imgW="1701800" imgH="304800" progId="Equation.DSMT4">
                  <p:embed/>
                </p:oleObj>
              </mc:Choice>
              <mc:Fallback>
                <p:oleObj name="Equation" r:id="rId3" imgW="1701800" imgH="304800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7312" y="3108747"/>
                        <a:ext cx="2288141" cy="39002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对象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16392060"/>
              </p:ext>
            </p:extLst>
          </p:nvPr>
        </p:nvGraphicFramePr>
        <p:xfrm>
          <a:off x="5337312" y="4459724"/>
          <a:ext cx="2889323" cy="6676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98" name="Equation" r:id="rId5" imgW="4775200" imgH="1092200" progId="Equation.DSMT4">
                  <p:embed/>
                </p:oleObj>
              </mc:Choice>
              <mc:Fallback>
                <p:oleObj name="Equation" r:id="rId5" imgW="4775200" imgH="109220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7312" y="4459724"/>
                        <a:ext cx="2889323" cy="66765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94962099"/>
              </p:ext>
            </p:extLst>
          </p:nvPr>
        </p:nvGraphicFramePr>
        <p:xfrm>
          <a:off x="816143" y="5788051"/>
          <a:ext cx="3755857" cy="3161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99" name="Equation" r:id="rId7" imgW="3340080" imgH="279360" progId="Equation.DSMT4">
                  <p:embed/>
                </p:oleObj>
              </mc:Choice>
              <mc:Fallback>
                <p:oleObj name="Equation" r:id="rId7" imgW="3340080" imgH="2793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6143" y="5788051"/>
                        <a:ext cx="3755857" cy="316156"/>
                      </a:xfrm>
                      <a:prstGeom prst="rect">
                        <a:avLst/>
                      </a:prstGeom>
                      <a:noFill/>
                      <a:ln w="19050"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4260451"/>
              </p:ext>
            </p:extLst>
          </p:nvPr>
        </p:nvGraphicFramePr>
        <p:xfrm>
          <a:off x="5138283" y="5735251"/>
          <a:ext cx="2686198" cy="5078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00" name="Equation" r:id="rId9" imgW="4292280" imgH="812520" progId="Equation.DSMT4">
                  <p:embed/>
                </p:oleObj>
              </mc:Choice>
              <mc:Fallback>
                <p:oleObj name="Equation" r:id="rId9" imgW="4292280" imgH="8125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38283" y="5735251"/>
                        <a:ext cx="2686198" cy="507854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" name="矩形 26"/>
          <p:cNvSpPr/>
          <p:nvPr/>
        </p:nvSpPr>
        <p:spPr>
          <a:xfrm>
            <a:off x="7572321" y="6086942"/>
            <a:ext cx="130862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Branstator, 1983)</a:t>
            </a:r>
            <a:endParaRPr lang="en-US" altLang="zh-CN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7342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Contents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A0F8C-B68F-46F3-AD02-5C267203431E}" type="slidenum">
              <a:rPr lang="zh-CN" altLang="en-US" smtClean="0"/>
              <a:pPr/>
              <a:t>8</a:t>
            </a:fld>
            <a:r>
              <a:rPr lang="zh-CN" altLang="en-US" smtClean="0"/>
              <a:t> </a:t>
            </a:r>
            <a:r>
              <a:rPr lang="en-US" altLang="zh-CN" smtClean="0"/>
              <a:t>| Interhemispheric teleconnection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746677" y="1199656"/>
            <a:ext cx="7650645" cy="4028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en-US" altLang="zh-CN" sz="2000" b="1" dirty="0" smtClean="0">
                <a:latin typeface="Arial" pitchFamily="34" charset="0"/>
                <a:cs typeface="Arial" pitchFamily="34" charset="0"/>
              </a:rPr>
              <a:t>Introduction</a:t>
            </a:r>
          </a:p>
          <a:p>
            <a:pPr marL="457200" indent="-457200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en-US" altLang="zh-CN" sz="2000" b="1" dirty="0">
                <a:latin typeface="Arial" pitchFamily="34" charset="0"/>
                <a:cs typeface="Arial" pitchFamily="34" charset="0"/>
              </a:rPr>
              <a:t>Data and diagnostic tools</a:t>
            </a:r>
          </a:p>
          <a:p>
            <a:pPr marL="457200" indent="-457200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en-US" altLang="zh-CN" sz="20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Observed interhemispheric teleconnection across the critical line </a:t>
            </a:r>
          </a:p>
          <a:p>
            <a:pPr marL="457200" indent="-457200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en-US" altLang="zh-CN" sz="2000" b="1" dirty="0">
                <a:latin typeface="Arial" pitchFamily="34" charset="0"/>
                <a:cs typeface="Arial" pitchFamily="34" charset="0"/>
              </a:rPr>
              <a:t>Theoretical </a:t>
            </a:r>
            <a:r>
              <a:rPr lang="en-US" altLang="zh-CN" sz="2000" b="1" dirty="0" smtClean="0">
                <a:latin typeface="Arial" pitchFamily="34" charset="0"/>
                <a:cs typeface="Arial" pitchFamily="34" charset="0"/>
              </a:rPr>
              <a:t>basis </a:t>
            </a:r>
            <a:r>
              <a:rPr lang="en-US" altLang="zh-CN" sz="2000" b="1" dirty="0">
                <a:latin typeface="Arial" pitchFamily="34" charset="0"/>
                <a:cs typeface="Arial" pitchFamily="34" charset="0"/>
              </a:rPr>
              <a:t>for </a:t>
            </a:r>
            <a:r>
              <a:rPr lang="en-US" altLang="zh-CN" sz="2000" b="1" dirty="0" smtClean="0">
                <a:latin typeface="Arial" pitchFamily="34" charset="0"/>
                <a:cs typeface="Arial" pitchFamily="34" charset="0"/>
              </a:rPr>
              <a:t>stationary </a:t>
            </a:r>
            <a:r>
              <a:rPr lang="en-US" altLang="zh-CN" sz="2000" b="1" dirty="0">
                <a:latin typeface="Arial" pitchFamily="34" charset="0"/>
                <a:cs typeface="Arial" pitchFamily="34" charset="0"/>
              </a:rPr>
              <a:t>Rossby wave </a:t>
            </a:r>
            <a:r>
              <a:rPr lang="en-US" altLang="zh-CN" sz="2000" b="1" dirty="0" smtClean="0">
                <a:latin typeface="Arial" pitchFamily="34" charset="0"/>
                <a:cs typeface="Arial" pitchFamily="34" charset="0"/>
              </a:rPr>
              <a:t>propagation</a:t>
            </a:r>
          </a:p>
          <a:p>
            <a:pPr marL="457200" indent="-457200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en-US" altLang="zh-CN" sz="2000" b="1" dirty="0" smtClean="0">
                <a:latin typeface="Arial" pitchFamily="34" charset="0"/>
                <a:cs typeface="Arial" pitchFamily="34" charset="0"/>
              </a:rPr>
              <a:t>Stationary </a:t>
            </a:r>
            <a:r>
              <a:rPr lang="en-US" altLang="zh-CN" sz="2000" b="1" dirty="0">
                <a:latin typeface="Arial" pitchFamily="34" charset="0"/>
                <a:cs typeface="Arial" pitchFamily="34" charset="0"/>
              </a:rPr>
              <a:t>wave propagation on DJF climatology </a:t>
            </a:r>
            <a:r>
              <a:rPr lang="en-US" altLang="zh-CN" sz="2000" b="1" dirty="0" smtClean="0">
                <a:latin typeface="Arial" pitchFamily="34" charset="0"/>
                <a:cs typeface="Arial" pitchFamily="34" charset="0"/>
              </a:rPr>
              <a:t>flow</a:t>
            </a:r>
          </a:p>
          <a:p>
            <a:pPr marL="457200" indent="-457200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en-US" altLang="zh-CN" sz="2000" b="1" dirty="0" smtClean="0">
                <a:latin typeface="Arial" pitchFamily="34" charset="0"/>
                <a:cs typeface="Arial" pitchFamily="34" charset="0"/>
              </a:rPr>
              <a:t>Conclusion </a:t>
            </a:r>
            <a:r>
              <a:rPr lang="en-US" altLang="zh-CN" sz="2000" b="1" dirty="0">
                <a:latin typeface="Arial" pitchFamily="34" charset="0"/>
                <a:cs typeface="Arial" pitchFamily="34" charset="0"/>
              </a:rPr>
              <a:t>and </a:t>
            </a:r>
            <a:r>
              <a:rPr lang="en-US" altLang="zh-CN" sz="2000" b="1" dirty="0" smtClean="0">
                <a:latin typeface="Arial" pitchFamily="34" charset="0"/>
                <a:cs typeface="Arial" pitchFamily="34" charset="0"/>
              </a:rPr>
              <a:t>Discussions</a:t>
            </a: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sz="1200" dirty="0" smtClean="0"/>
          </a:p>
        </p:txBody>
      </p:sp>
    </p:spTree>
    <p:extLst>
      <p:ext uri="{BB962C8B-B14F-4D97-AF65-F5344CB8AC3E}">
        <p14:creationId xmlns:p14="http://schemas.microsoft.com/office/powerpoint/2010/main" val="2220863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 smtClean="0"/>
              <a:t>The </a:t>
            </a:r>
            <a:r>
              <a:rPr lang="en-US" altLang="zh-CN" sz="2800" dirty="0"/>
              <a:t>zonally </a:t>
            </a:r>
            <a:r>
              <a:rPr lang="en-US" altLang="zh-CN" sz="2800" dirty="0" smtClean="0"/>
              <a:t>symmetric teleconnection</a:t>
            </a:r>
            <a:endParaRPr lang="zh-CN" altLang="en-US" sz="2800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A0F8C-B68F-46F3-AD02-5C267203431E}" type="slidenum">
              <a:rPr lang="zh-CN" altLang="en-US" smtClean="0"/>
              <a:pPr/>
              <a:t>9</a:t>
            </a:fld>
            <a:r>
              <a:rPr lang="zh-CN" altLang="en-US" smtClean="0"/>
              <a:t> </a:t>
            </a:r>
            <a:r>
              <a:rPr lang="en-US" altLang="zh-CN" smtClean="0"/>
              <a:t>| Interhemispheric teleconnection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893" y="1078656"/>
            <a:ext cx="4363024" cy="436964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7300" y="1192957"/>
            <a:ext cx="3665269" cy="3937844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5590318" y="5754233"/>
            <a:ext cx="292503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400" dirty="0">
                <a:latin typeface="Times New Roman" panose="02020603050405020304" pitchFamily="18" charset="0"/>
              </a:rPr>
              <a:t>(Hsu and Lin, 1992; Branstator, 1990)</a:t>
            </a:r>
            <a:endParaRPr lang="zh-CN" altLang="en-US" sz="1400" dirty="0">
              <a:latin typeface="Times New Roman" panose="02020603050405020304" pitchFamily="18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01893" y="5723456"/>
            <a:ext cx="490670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>
                <a:ea typeface="Times New Roman" panose="02020603050405020304" pitchFamily="18" charset="0"/>
              </a:rPr>
              <a:t>asymmetric </a:t>
            </a:r>
            <a:r>
              <a:rPr lang="en-US" altLang="zh-CN" dirty="0">
                <a:ea typeface="Times New Roman" panose="02020603050405020304" pitchFamily="18" charset="0"/>
              </a:rPr>
              <a:t>components of </a:t>
            </a:r>
            <a:r>
              <a:rPr lang="en-US" altLang="zh-CN" dirty="0" smtClean="0">
                <a:ea typeface="Times New Roman" panose="02020603050405020304" pitchFamily="18" charset="0"/>
              </a:rPr>
              <a:t>streamfunction</a:t>
            </a:r>
          </a:p>
        </p:txBody>
      </p:sp>
    </p:spTree>
    <p:extLst>
      <p:ext uri="{BB962C8B-B14F-4D97-AF65-F5344CB8AC3E}">
        <p14:creationId xmlns:p14="http://schemas.microsoft.com/office/powerpoint/2010/main" val="2305682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10095</TotalTime>
  <Words>2408</Words>
  <Application>Microsoft Office PowerPoint</Application>
  <PresentationFormat>全屏显示(4:3)</PresentationFormat>
  <Paragraphs>366</Paragraphs>
  <Slides>44</Slides>
  <Notes>9</Notes>
  <HiddenSlides>2</HiddenSlides>
  <MMClips>0</MMClips>
  <ScaleCrop>false</ScaleCrop>
  <HeadingPairs>
    <vt:vector size="8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44</vt:i4>
      </vt:variant>
    </vt:vector>
  </HeadingPairs>
  <TitlesOfParts>
    <vt:vector size="56" baseType="lpstr">
      <vt:lpstr>MS PGothic</vt:lpstr>
      <vt:lpstr>宋体</vt:lpstr>
      <vt:lpstr>黑体</vt:lpstr>
      <vt:lpstr>Arial</vt:lpstr>
      <vt:lpstr>Arial Black</vt:lpstr>
      <vt:lpstr>Calibri</vt:lpstr>
      <vt:lpstr>Cambria Math</vt:lpstr>
      <vt:lpstr>Symbol</vt:lpstr>
      <vt:lpstr>Times New Roman</vt:lpstr>
      <vt:lpstr>Wingdings</vt:lpstr>
      <vt:lpstr>Office 主题</vt:lpstr>
      <vt:lpstr>Equation</vt:lpstr>
      <vt:lpstr>The interhemispheric teleconnection across the critical line through a southerly duct during boreal winter and its dynamics</vt:lpstr>
      <vt:lpstr>Contents</vt:lpstr>
      <vt:lpstr>Teleconnection</vt:lpstr>
      <vt:lpstr>Teleconnection</vt:lpstr>
      <vt:lpstr>A Rossby Wave Teleconnection Conundrum</vt:lpstr>
      <vt:lpstr>Contents</vt:lpstr>
      <vt:lpstr>Data and diagnostic tools</vt:lpstr>
      <vt:lpstr>Contents</vt:lpstr>
      <vt:lpstr>The zonally symmetric teleconnection</vt:lpstr>
      <vt:lpstr>Teleconnectivity of 250hPa eddy streamfunction</vt:lpstr>
      <vt:lpstr>One-point correlation analysis</vt:lpstr>
      <vt:lpstr>Definition of Southern Africa – Arabian Sea (SAAS) teleconnection index </vt:lpstr>
      <vt:lpstr>Relationship with tropical convection</vt:lpstr>
      <vt:lpstr>Removing SEA, EU, PNA, WP and ENSO </vt:lpstr>
      <vt:lpstr>Circulation associated with SH tropical India Ocean convection </vt:lpstr>
      <vt:lpstr>Indications from previous studies</vt:lpstr>
      <vt:lpstr>Summary of observational analysis</vt:lpstr>
      <vt:lpstr>Contents</vt:lpstr>
      <vt:lpstr>Rossby wave on zonal symmetric flow</vt:lpstr>
      <vt:lpstr>Stationary wavenumber Ks at 250hPa (DJF) </vt:lpstr>
      <vt:lpstr>Rossby wave on horizontal non-uniform flow</vt:lpstr>
      <vt:lpstr>Propagation behaviors at a critical line</vt:lpstr>
      <vt:lpstr>Contents</vt:lpstr>
      <vt:lpstr>Basic flow at 250hPa</vt:lpstr>
      <vt:lpstr>Basic state notes</vt:lpstr>
      <vt:lpstr>Propagating root numbers distribution</vt:lpstr>
      <vt:lpstr>Three roots in PHNF v.s. two roots in ZVZF</vt:lpstr>
      <vt:lpstr>The three propagating roots behaviors</vt:lpstr>
      <vt:lpstr>Differences between PHNF and FHNF are very small, especially for small scale waves </vt:lpstr>
      <vt:lpstr>Phase direction and wavepacket direction</vt:lpstr>
      <vt:lpstr>The modulation of qy on relationship between phase and wavepacket direction</vt:lpstr>
      <vt:lpstr>Wavepacket direction v.s. basic flow</vt:lpstr>
      <vt:lpstr>No simple relationship in the westerly</vt:lpstr>
      <vt:lpstr>Stationary meridional wavenumber and group velocity</vt:lpstr>
      <vt:lpstr>PowerPoint 演示文稿</vt:lpstr>
      <vt:lpstr>Wave ray tracing technique</vt:lpstr>
      <vt:lpstr>Response of barotropic model to tropical forcing</vt:lpstr>
      <vt:lpstr>Contents</vt:lpstr>
      <vt:lpstr>Conclusion </vt:lpstr>
      <vt:lpstr>Discussions</vt:lpstr>
      <vt:lpstr>IOD teleconnection (JJA)</vt:lpstr>
      <vt:lpstr>PowerPoint 演示文稿</vt:lpstr>
      <vt:lpstr>India Ocean Convection and NH climate</vt:lpstr>
      <vt:lpstr>For 1979-2010</vt:lpstr>
    </vt:vector>
  </TitlesOfParts>
  <Company>LASG,IAP,CHINA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ZHAO Sen</dc:creator>
  <cp:lastModifiedBy>ZHAO Sen</cp:lastModifiedBy>
  <cp:revision>549</cp:revision>
  <cp:lastPrinted>2014-04-02T04:53:10Z</cp:lastPrinted>
  <dcterms:created xsi:type="dcterms:W3CDTF">2013-10-31T05:08:43Z</dcterms:created>
  <dcterms:modified xsi:type="dcterms:W3CDTF">2014-04-03T14:29:58Z</dcterms:modified>
</cp:coreProperties>
</file>